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2.xml" ContentType="application/vnd.ms-office.webextension+xml"/>
  <Override PartName="/ppt/notesSlides/notesSlide8.xml" ContentType="application/vnd.openxmlformats-officedocument.presentationml.notesSlide+xml"/>
  <Override PartName="/ppt/webextensions/webextension3.xml" ContentType="application/vnd.ms-office.webextension+xml"/>
  <Override PartName="/ppt/webextensions/webextension4.xml" ContentType="application/vnd.ms-office.webextension+xml"/>
  <Override PartName="/ppt/notesSlides/notesSlide9.xml" ContentType="application/vnd.openxmlformats-officedocument.presentationml.notesSlide+xml"/>
  <Override PartName="/ppt/webextensions/webextension5.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6.xml" ContentType="application/vnd.ms-office.webextension+xml"/>
  <Override PartName="/ppt/webextensions/webextension7.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70" r:id="rId3"/>
    <p:sldId id="257" r:id="rId4"/>
    <p:sldId id="258" r:id="rId5"/>
    <p:sldId id="259" r:id="rId6"/>
    <p:sldId id="261" r:id="rId7"/>
    <p:sldId id="262" r:id="rId8"/>
    <p:sldId id="263" r:id="rId9"/>
    <p:sldId id="264" r:id="rId10"/>
    <p:sldId id="265" r:id="rId11"/>
    <p:sldId id="266" r:id="rId12"/>
    <p:sldId id="267" r:id="rId13"/>
    <p:sldId id="269" r:id="rId14"/>
  </p:sldIdLst>
  <p:sldSz cx="14630400" cy="8229600"/>
  <p:notesSz cx="8229600" cy="14630400"/>
  <p:embeddedFontLst>
    <p:embeddedFont>
      <p:font typeface="Dubai" panose="020B0503030403030204" pitchFamily="34" charset="-78"/>
      <p:regular r:id="rId16"/>
      <p:bold r:id="rId17"/>
    </p:embeddedFont>
    <p:embeddedFont>
      <p:font typeface="Kanit" panose="020B0604020202020204" charset="-34"/>
      <p:regular r:id="rId18"/>
    </p:embeddedFont>
    <p:embeddedFont>
      <p:font typeface="Martel Sans" panose="020B060402020202020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CEA5"/>
    <a:srgbClr val="3385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35" autoAdjust="0"/>
  </p:normalViewPr>
  <p:slideViewPr>
    <p:cSldViewPr snapToGrid="0" snapToObjects="1">
      <p:cViewPr varScale="1">
        <p:scale>
          <a:sx n="64" d="100"/>
          <a:sy n="64" d="100"/>
        </p:scale>
        <p:origin x="25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F669FE-522B-3B4C-9566-38C968A210EF}" type="doc">
      <dgm:prSet loTypeId="urn:microsoft.com/office/officeart/2008/layout/VerticalCurvedList" loCatId="list" qsTypeId="urn:microsoft.com/office/officeart/2005/8/quickstyle/simple1" qsCatId="simple" csTypeId="urn:microsoft.com/office/officeart/2005/8/colors/accent1_5" csCatId="accent1" phldr="1"/>
      <dgm:spPr/>
      <dgm:t>
        <a:bodyPr/>
        <a:lstStyle/>
        <a:p>
          <a:endParaRPr lang="en-US"/>
        </a:p>
      </dgm:t>
    </dgm:pt>
    <dgm:pt modelId="{9A4297CD-F580-EF4A-90F3-CB605FBFEF96}">
      <dgm:prSet/>
      <dgm:spPr/>
      <dgm:t>
        <a:bodyPr/>
        <a:lstStyle/>
        <a:p>
          <a:r>
            <a:rPr lang="en-US" dirty="0"/>
            <a:t>Kamal Ashour ‘</a:t>
          </a:r>
          <a:r>
            <a:rPr lang="en-US" u="none" dirty="0"/>
            <a:t>Lead</a:t>
          </a:r>
          <a:r>
            <a:rPr lang="en-US" dirty="0"/>
            <a:t>’ </a:t>
          </a:r>
        </a:p>
      </dgm:t>
    </dgm:pt>
    <dgm:pt modelId="{913B4206-A0A5-944F-981F-880C6A6CE2C5}" type="parTrans" cxnId="{28A281DC-8969-B443-9BF4-B4E24F716F18}">
      <dgm:prSet/>
      <dgm:spPr/>
      <dgm:t>
        <a:bodyPr/>
        <a:lstStyle/>
        <a:p>
          <a:endParaRPr lang="en-US"/>
        </a:p>
      </dgm:t>
    </dgm:pt>
    <dgm:pt modelId="{DB56F171-CC4A-8842-98FF-956182555006}" type="sibTrans" cxnId="{28A281DC-8969-B443-9BF4-B4E24F716F18}">
      <dgm:prSet/>
      <dgm:spPr/>
      <dgm:t>
        <a:bodyPr/>
        <a:lstStyle/>
        <a:p>
          <a:endParaRPr lang="en-US"/>
        </a:p>
      </dgm:t>
    </dgm:pt>
    <dgm:pt modelId="{10B083FB-76C4-8B48-9E0A-3EB8B18B6818}">
      <dgm:prSet/>
      <dgm:spPr/>
      <dgm:t>
        <a:bodyPr/>
        <a:lstStyle/>
        <a:p>
          <a:r>
            <a:rPr lang="en-US"/>
            <a:t>Ahmed Hani </a:t>
          </a:r>
        </a:p>
      </dgm:t>
    </dgm:pt>
    <dgm:pt modelId="{D48E732F-E6BA-314A-973D-B464A46E73AE}" type="parTrans" cxnId="{323BC30C-94BC-7E49-A323-6624178A1F28}">
      <dgm:prSet/>
      <dgm:spPr/>
      <dgm:t>
        <a:bodyPr/>
        <a:lstStyle/>
        <a:p>
          <a:endParaRPr lang="en-US"/>
        </a:p>
      </dgm:t>
    </dgm:pt>
    <dgm:pt modelId="{83594F2B-6696-4142-B1C6-CFB7C9E3577F}" type="sibTrans" cxnId="{323BC30C-94BC-7E49-A323-6624178A1F28}">
      <dgm:prSet/>
      <dgm:spPr/>
      <dgm:t>
        <a:bodyPr/>
        <a:lstStyle/>
        <a:p>
          <a:endParaRPr lang="en-US"/>
        </a:p>
      </dgm:t>
    </dgm:pt>
    <dgm:pt modelId="{9A3A5F5E-D473-F24D-9184-0ED5E2DB8571}">
      <dgm:prSet/>
      <dgm:spPr/>
      <dgm:t>
        <a:bodyPr/>
        <a:lstStyle/>
        <a:p>
          <a:r>
            <a:rPr lang="en-US"/>
            <a:t>Omar Farid</a:t>
          </a:r>
        </a:p>
      </dgm:t>
    </dgm:pt>
    <dgm:pt modelId="{CC490F2D-0E17-A141-BC21-0DC1312FBCE3}" type="parTrans" cxnId="{2B32245F-B27B-D141-A193-0BF922ABC2B5}">
      <dgm:prSet/>
      <dgm:spPr/>
      <dgm:t>
        <a:bodyPr/>
        <a:lstStyle/>
        <a:p>
          <a:endParaRPr lang="en-US"/>
        </a:p>
      </dgm:t>
    </dgm:pt>
    <dgm:pt modelId="{D94D08D2-F167-4942-B726-442A7EDEED20}" type="sibTrans" cxnId="{2B32245F-B27B-D141-A193-0BF922ABC2B5}">
      <dgm:prSet/>
      <dgm:spPr/>
      <dgm:t>
        <a:bodyPr/>
        <a:lstStyle/>
        <a:p>
          <a:endParaRPr lang="en-US"/>
        </a:p>
      </dgm:t>
    </dgm:pt>
    <dgm:pt modelId="{ADCF7BF6-8543-A14E-9CE0-4F48D9D05BEE}">
      <dgm:prSet/>
      <dgm:spPr/>
      <dgm:t>
        <a:bodyPr/>
        <a:lstStyle/>
        <a:p>
          <a:r>
            <a:rPr lang="en-US"/>
            <a:t>Reham fathy</a:t>
          </a:r>
        </a:p>
      </dgm:t>
    </dgm:pt>
    <dgm:pt modelId="{2F986222-49B5-414D-82ED-82EE38FA3A47}" type="parTrans" cxnId="{65B8A6B0-FF17-2F4F-B140-F03BFD2DC827}">
      <dgm:prSet/>
      <dgm:spPr/>
      <dgm:t>
        <a:bodyPr/>
        <a:lstStyle/>
        <a:p>
          <a:endParaRPr lang="en-US"/>
        </a:p>
      </dgm:t>
    </dgm:pt>
    <dgm:pt modelId="{A094DF2A-575A-E34B-A62B-2A64B64C6289}" type="sibTrans" cxnId="{65B8A6B0-FF17-2F4F-B140-F03BFD2DC827}">
      <dgm:prSet/>
      <dgm:spPr/>
      <dgm:t>
        <a:bodyPr/>
        <a:lstStyle/>
        <a:p>
          <a:endParaRPr lang="en-US"/>
        </a:p>
      </dgm:t>
    </dgm:pt>
    <dgm:pt modelId="{009AF26F-7E6E-4C47-9EE0-33D78F61BF7A}" type="pres">
      <dgm:prSet presAssocID="{DEF669FE-522B-3B4C-9566-38C968A210EF}" presName="Name0" presStyleCnt="0">
        <dgm:presLayoutVars>
          <dgm:chMax val="7"/>
          <dgm:chPref val="7"/>
          <dgm:dir/>
        </dgm:presLayoutVars>
      </dgm:prSet>
      <dgm:spPr/>
    </dgm:pt>
    <dgm:pt modelId="{AFCBA894-B7A7-4F12-B9EA-9F06D9A294A0}" type="pres">
      <dgm:prSet presAssocID="{DEF669FE-522B-3B4C-9566-38C968A210EF}" presName="Name1" presStyleCnt="0"/>
      <dgm:spPr/>
    </dgm:pt>
    <dgm:pt modelId="{459AA01F-DF61-49AE-B386-736FC48B9305}" type="pres">
      <dgm:prSet presAssocID="{DEF669FE-522B-3B4C-9566-38C968A210EF}" presName="cycle" presStyleCnt="0"/>
      <dgm:spPr/>
    </dgm:pt>
    <dgm:pt modelId="{E72ACF13-BE68-49AF-98DF-D4FE99B33135}" type="pres">
      <dgm:prSet presAssocID="{DEF669FE-522B-3B4C-9566-38C968A210EF}" presName="srcNode" presStyleLbl="node1" presStyleIdx="0" presStyleCnt="4"/>
      <dgm:spPr/>
    </dgm:pt>
    <dgm:pt modelId="{5BB2A177-CAA4-45C1-8C1B-47A11E6B62FC}" type="pres">
      <dgm:prSet presAssocID="{DEF669FE-522B-3B4C-9566-38C968A210EF}" presName="conn" presStyleLbl="parChTrans1D2" presStyleIdx="0" presStyleCnt="1"/>
      <dgm:spPr/>
    </dgm:pt>
    <dgm:pt modelId="{C49364C6-823B-4035-B1E2-48EC33779579}" type="pres">
      <dgm:prSet presAssocID="{DEF669FE-522B-3B4C-9566-38C968A210EF}" presName="extraNode" presStyleLbl="node1" presStyleIdx="0" presStyleCnt="4"/>
      <dgm:spPr/>
    </dgm:pt>
    <dgm:pt modelId="{C9FCC0B8-D645-4B09-ADD0-5C9A57BF8E1E}" type="pres">
      <dgm:prSet presAssocID="{DEF669FE-522B-3B4C-9566-38C968A210EF}" presName="dstNode" presStyleLbl="node1" presStyleIdx="0" presStyleCnt="4"/>
      <dgm:spPr/>
    </dgm:pt>
    <dgm:pt modelId="{BD85B4E5-D79A-4F5C-A99A-F9B686A24338}" type="pres">
      <dgm:prSet presAssocID="{9A4297CD-F580-EF4A-90F3-CB605FBFEF96}" presName="text_1" presStyleLbl="node1" presStyleIdx="0" presStyleCnt="4">
        <dgm:presLayoutVars>
          <dgm:bulletEnabled val="1"/>
        </dgm:presLayoutVars>
      </dgm:prSet>
      <dgm:spPr/>
    </dgm:pt>
    <dgm:pt modelId="{3DD31CBE-9B26-4511-BF0B-B06DA457FF55}" type="pres">
      <dgm:prSet presAssocID="{9A4297CD-F580-EF4A-90F3-CB605FBFEF96}" presName="accent_1" presStyleCnt="0"/>
      <dgm:spPr/>
    </dgm:pt>
    <dgm:pt modelId="{8B3EF649-EEBE-4BAF-AD5B-A416367AE020}" type="pres">
      <dgm:prSet presAssocID="{9A4297CD-F580-EF4A-90F3-CB605FBFEF96}" presName="accentRepeatNode" presStyleLbl="solidFgAcc1" presStyleIdx="0" presStyleCnt="4"/>
      <dgm:spPr/>
    </dgm:pt>
    <dgm:pt modelId="{9F2AE022-2AFA-482A-9A8A-9D635166BD2F}" type="pres">
      <dgm:prSet presAssocID="{10B083FB-76C4-8B48-9E0A-3EB8B18B6818}" presName="text_2" presStyleLbl="node1" presStyleIdx="1" presStyleCnt="4">
        <dgm:presLayoutVars>
          <dgm:bulletEnabled val="1"/>
        </dgm:presLayoutVars>
      </dgm:prSet>
      <dgm:spPr/>
    </dgm:pt>
    <dgm:pt modelId="{AA552C30-4124-4271-9358-9720137B5E3A}" type="pres">
      <dgm:prSet presAssocID="{10B083FB-76C4-8B48-9E0A-3EB8B18B6818}" presName="accent_2" presStyleCnt="0"/>
      <dgm:spPr/>
    </dgm:pt>
    <dgm:pt modelId="{EEE02F9C-69AA-44EA-8F30-41BD735E8CE3}" type="pres">
      <dgm:prSet presAssocID="{10B083FB-76C4-8B48-9E0A-3EB8B18B6818}" presName="accentRepeatNode" presStyleLbl="solidFgAcc1" presStyleIdx="1" presStyleCnt="4"/>
      <dgm:spPr/>
    </dgm:pt>
    <dgm:pt modelId="{27977E7F-5C9C-438C-97D4-1D32E778654E}" type="pres">
      <dgm:prSet presAssocID="{9A3A5F5E-D473-F24D-9184-0ED5E2DB8571}" presName="text_3" presStyleLbl="node1" presStyleIdx="2" presStyleCnt="4">
        <dgm:presLayoutVars>
          <dgm:bulletEnabled val="1"/>
        </dgm:presLayoutVars>
      </dgm:prSet>
      <dgm:spPr/>
    </dgm:pt>
    <dgm:pt modelId="{7FB6F225-5F8B-44A2-9169-4E8464E2C3E6}" type="pres">
      <dgm:prSet presAssocID="{9A3A5F5E-D473-F24D-9184-0ED5E2DB8571}" presName="accent_3" presStyleCnt="0"/>
      <dgm:spPr/>
    </dgm:pt>
    <dgm:pt modelId="{29B95AF7-59D2-4720-AD1C-3D17927BA6F6}" type="pres">
      <dgm:prSet presAssocID="{9A3A5F5E-D473-F24D-9184-0ED5E2DB8571}" presName="accentRepeatNode" presStyleLbl="solidFgAcc1" presStyleIdx="2" presStyleCnt="4"/>
      <dgm:spPr/>
    </dgm:pt>
    <dgm:pt modelId="{48FDF7F3-4246-4CAC-ABB5-1EC58606F90E}" type="pres">
      <dgm:prSet presAssocID="{ADCF7BF6-8543-A14E-9CE0-4F48D9D05BEE}" presName="text_4" presStyleLbl="node1" presStyleIdx="3" presStyleCnt="4">
        <dgm:presLayoutVars>
          <dgm:bulletEnabled val="1"/>
        </dgm:presLayoutVars>
      </dgm:prSet>
      <dgm:spPr/>
    </dgm:pt>
    <dgm:pt modelId="{C6654593-80B8-4241-9D73-C1FCCB1508EE}" type="pres">
      <dgm:prSet presAssocID="{ADCF7BF6-8543-A14E-9CE0-4F48D9D05BEE}" presName="accent_4" presStyleCnt="0"/>
      <dgm:spPr/>
    </dgm:pt>
    <dgm:pt modelId="{4908A580-36A2-48E0-A08E-6E3AD0623843}" type="pres">
      <dgm:prSet presAssocID="{ADCF7BF6-8543-A14E-9CE0-4F48D9D05BEE}" presName="accentRepeatNode" presStyleLbl="solidFgAcc1" presStyleIdx="3" presStyleCnt="4"/>
      <dgm:spPr/>
    </dgm:pt>
  </dgm:ptLst>
  <dgm:cxnLst>
    <dgm:cxn modelId="{323BC30C-94BC-7E49-A323-6624178A1F28}" srcId="{DEF669FE-522B-3B4C-9566-38C968A210EF}" destId="{10B083FB-76C4-8B48-9E0A-3EB8B18B6818}" srcOrd="1" destOrd="0" parTransId="{D48E732F-E6BA-314A-973D-B464A46E73AE}" sibTransId="{83594F2B-6696-4142-B1C6-CFB7C9E3577F}"/>
    <dgm:cxn modelId="{0673C432-E07B-461F-BC3A-4EA802F1A939}" type="presOf" srcId="{DEF669FE-522B-3B4C-9566-38C968A210EF}" destId="{009AF26F-7E6E-4C47-9EE0-33D78F61BF7A}" srcOrd="0" destOrd="0" presId="urn:microsoft.com/office/officeart/2008/layout/VerticalCurvedList"/>
    <dgm:cxn modelId="{60E8AB39-A73A-474C-8D9D-D6E7F59E1648}" type="presOf" srcId="{DB56F171-CC4A-8842-98FF-956182555006}" destId="{5BB2A177-CAA4-45C1-8C1B-47A11E6B62FC}" srcOrd="0" destOrd="0" presId="urn:microsoft.com/office/officeart/2008/layout/VerticalCurvedList"/>
    <dgm:cxn modelId="{2B32245F-B27B-D141-A193-0BF922ABC2B5}" srcId="{DEF669FE-522B-3B4C-9566-38C968A210EF}" destId="{9A3A5F5E-D473-F24D-9184-0ED5E2DB8571}" srcOrd="2" destOrd="0" parTransId="{CC490F2D-0E17-A141-BC21-0DC1312FBCE3}" sibTransId="{D94D08D2-F167-4942-B726-442A7EDEED20}"/>
    <dgm:cxn modelId="{B99B5D56-DE37-44C0-A430-D2AEED19A5B8}" type="presOf" srcId="{9A4297CD-F580-EF4A-90F3-CB605FBFEF96}" destId="{BD85B4E5-D79A-4F5C-A99A-F9B686A24338}" srcOrd="0" destOrd="0" presId="urn:microsoft.com/office/officeart/2008/layout/VerticalCurvedList"/>
    <dgm:cxn modelId="{70D734A8-5A8D-499B-B73E-EB6839F636BF}" type="presOf" srcId="{10B083FB-76C4-8B48-9E0A-3EB8B18B6818}" destId="{9F2AE022-2AFA-482A-9A8A-9D635166BD2F}" srcOrd="0" destOrd="0" presId="urn:microsoft.com/office/officeart/2008/layout/VerticalCurvedList"/>
    <dgm:cxn modelId="{65B8A6B0-FF17-2F4F-B140-F03BFD2DC827}" srcId="{DEF669FE-522B-3B4C-9566-38C968A210EF}" destId="{ADCF7BF6-8543-A14E-9CE0-4F48D9D05BEE}" srcOrd="3" destOrd="0" parTransId="{2F986222-49B5-414D-82ED-82EE38FA3A47}" sibTransId="{A094DF2A-575A-E34B-A62B-2A64B64C6289}"/>
    <dgm:cxn modelId="{23F33EB2-A283-46A3-9EE1-65D7D1462C5D}" type="presOf" srcId="{ADCF7BF6-8543-A14E-9CE0-4F48D9D05BEE}" destId="{48FDF7F3-4246-4CAC-ABB5-1EC58606F90E}" srcOrd="0" destOrd="0" presId="urn:microsoft.com/office/officeart/2008/layout/VerticalCurvedList"/>
    <dgm:cxn modelId="{28A281DC-8969-B443-9BF4-B4E24F716F18}" srcId="{DEF669FE-522B-3B4C-9566-38C968A210EF}" destId="{9A4297CD-F580-EF4A-90F3-CB605FBFEF96}" srcOrd="0" destOrd="0" parTransId="{913B4206-A0A5-944F-981F-880C6A6CE2C5}" sibTransId="{DB56F171-CC4A-8842-98FF-956182555006}"/>
    <dgm:cxn modelId="{822107F1-2C12-4703-A4D1-8B171CE8C597}" type="presOf" srcId="{9A3A5F5E-D473-F24D-9184-0ED5E2DB8571}" destId="{27977E7F-5C9C-438C-97D4-1D32E778654E}" srcOrd="0" destOrd="0" presId="urn:microsoft.com/office/officeart/2008/layout/VerticalCurvedList"/>
    <dgm:cxn modelId="{20DFAECB-64BD-4780-A87F-2A161A67918C}" type="presParOf" srcId="{009AF26F-7E6E-4C47-9EE0-33D78F61BF7A}" destId="{AFCBA894-B7A7-4F12-B9EA-9F06D9A294A0}" srcOrd="0" destOrd="0" presId="urn:microsoft.com/office/officeart/2008/layout/VerticalCurvedList"/>
    <dgm:cxn modelId="{A4002EC8-C1EF-4923-AD2E-44B76BFD0BB0}" type="presParOf" srcId="{AFCBA894-B7A7-4F12-B9EA-9F06D9A294A0}" destId="{459AA01F-DF61-49AE-B386-736FC48B9305}" srcOrd="0" destOrd="0" presId="urn:microsoft.com/office/officeart/2008/layout/VerticalCurvedList"/>
    <dgm:cxn modelId="{F3F21E59-918A-458D-B93C-F2AC80DD724F}" type="presParOf" srcId="{459AA01F-DF61-49AE-B386-736FC48B9305}" destId="{E72ACF13-BE68-49AF-98DF-D4FE99B33135}" srcOrd="0" destOrd="0" presId="urn:microsoft.com/office/officeart/2008/layout/VerticalCurvedList"/>
    <dgm:cxn modelId="{6077A007-4A1E-4418-8B9A-21ED200142ED}" type="presParOf" srcId="{459AA01F-DF61-49AE-B386-736FC48B9305}" destId="{5BB2A177-CAA4-45C1-8C1B-47A11E6B62FC}" srcOrd="1" destOrd="0" presId="urn:microsoft.com/office/officeart/2008/layout/VerticalCurvedList"/>
    <dgm:cxn modelId="{8E59D6BF-579B-4B0D-83E6-DA4D28EE5F89}" type="presParOf" srcId="{459AA01F-DF61-49AE-B386-736FC48B9305}" destId="{C49364C6-823B-4035-B1E2-48EC33779579}" srcOrd="2" destOrd="0" presId="urn:microsoft.com/office/officeart/2008/layout/VerticalCurvedList"/>
    <dgm:cxn modelId="{6A3EB206-F894-4297-B704-CC4B278B90A4}" type="presParOf" srcId="{459AA01F-DF61-49AE-B386-736FC48B9305}" destId="{C9FCC0B8-D645-4B09-ADD0-5C9A57BF8E1E}" srcOrd="3" destOrd="0" presId="urn:microsoft.com/office/officeart/2008/layout/VerticalCurvedList"/>
    <dgm:cxn modelId="{F1D4AF4B-4D44-45E3-83F0-441336831015}" type="presParOf" srcId="{AFCBA894-B7A7-4F12-B9EA-9F06D9A294A0}" destId="{BD85B4E5-D79A-4F5C-A99A-F9B686A24338}" srcOrd="1" destOrd="0" presId="urn:microsoft.com/office/officeart/2008/layout/VerticalCurvedList"/>
    <dgm:cxn modelId="{98C32936-E467-471F-B4A8-80E09544E9C0}" type="presParOf" srcId="{AFCBA894-B7A7-4F12-B9EA-9F06D9A294A0}" destId="{3DD31CBE-9B26-4511-BF0B-B06DA457FF55}" srcOrd="2" destOrd="0" presId="urn:microsoft.com/office/officeart/2008/layout/VerticalCurvedList"/>
    <dgm:cxn modelId="{B72F2E6A-4CD1-4F74-8E19-68FB4A123103}" type="presParOf" srcId="{3DD31CBE-9B26-4511-BF0B-B06DA457FF55}" destId="{8B3EF649-EEBE-4BAF-AD5B-A416367AE020}" srcOrd="0" destOrd="0" presId="urn:microsoft.com/office/officeart/2008/layout/VerticalCurvedList"/>
    <dgm:cxn modelId="{1D27E41E-366D-4F30-9B6B-71A4411D1782}" type="presParOf" srcId="{AFCBA894-B7A7-4F12-B9EA-9F06D9A294A0}" destId="{9F2AE022-2AFA-482A-9A8A-9D635166BD2F}" srcOrd="3" destOrd="0" presId="urn:microsoft.com/office/officeart/2008/layout/VerticalCurvedList"/>
    <dgm:cxn modelId="{488AB338-B197-45CE-A813-F6487BA8CD61}" type="presParOf" srcId="{AFCBA894-B7A7-4F12-B9EA-9F06D9A294A0}" destId="{AA552C30-4124-4271-9358-9720137B5E3A}" srcOrd="4" destOrd="0" presId="urn:microsoft.com/office/officeart/2008/layout/VerticalCurvedList"/>
    <dgm:cxn modelId="{4502580B-6D3D-439F-9192-2CE49E6F17F9}" type="presParOf" srcId="{AA552C30-4124-4271-9358-9720137B5E3A}" destId="{EEE02F9C-69AA-44EA-8F30-41BD735E8CE3}" srcOrd="0" destOrd="0" presId="urn:microsoft.com/office/officeart/2008/layout/VerticalCurvedList"/>
    <dgm:cxn modelId="{42013B89-E859-487C-B4A8-84167AAD9AD0}" type="presParOf" srcId="{AFCBA894-B7A7-4F12-B9EA-9F06D9A294A0}" destId="{27977E7F-5C9C-438C-97D4-1D32E778654E}" srcOrd="5" destOrd="0" presId="urn:microsoft.com/office/officeart/2008/layout/VerticalCurvedList"/>
    <dgm:cxn modelId="{6C8A3A3E-5066-4A11-A17F-9D4316BAF07F}" type="presParOf" srcId="{AFCBA894-B7A7-4F12-B9EA-9F06D9A294A0}" destId="{7FB6F225-5F8B-44A2-9169-4E8464E2C3E6}" srcOrd="6" destOrd="0" presId="urn:microsoft.com/office/officeart/2008/layout/VerticalCurvedList"/>
    <dgm:cxn modelId="{9184EE08-0AB0-439F-9B12-444E8DD8F51C}" type="presParOf" srcId="{7FB6F225-5F8B-44A2-9169-4E8464E2C3E6}" destId="{29B95AF7-59D2-4720-AD1C-3D17927BA6F6}" srcOrd="0" destOrd="0" presId="urn:microsoft.com/office/officeart/2008/layout/VerticalCurvedList"/>
    <dgm:cxn modelId="{9190BF33-8BEC-483E-9837-701D5EBEE5FB}" type="presParOf" srcId="{AFCBA894-B7A7-4F12-B9EA-9F06D9A294A0}" destId="{48FDF7F3-4246-4CAC-ABB5-1EC58606F90E}" srcOrd="7" destOrd="0" presId="urn:microsoft.com/office/officeart/2008/layout/VerticalCurvedList"/>
    <dgm:cxn modelId="{BA511EFD-3BB7-4250-A48A-65DF6BCD35A3}" type="presParOf" srcId="{AFCBA894-B7A7-4F12-B9EA-9F06D9A294A0}" destId="{C6654593-80B8-4241-9D73-C1FCCB1508EE}" srcOrd="8" destOrd="0" presId="urn:microsoft.com/office/officeart/2008/layout/VerticalCurvedList"/>
    <dgm:cxn modelId="{25DB78EB-9823-41E1-A3A0-84146D6B21BD}" type="presParOf" srcId="{C6654593-80B8-4241-9D73-C1FCCB1508EE}" destId="{4908A580-36A2-48E0-A08E-6E3AD062384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2A177-CAA4-45C1-8C1B-47A11E6B62FC}">
      <dsp:nvSpPr>
        <dsp:cNvPr id="0" name=""/>
        <dsp:cNvSpPr/>
      </dsp:nvSpPr>
      <dsp:spPr>
        <a:xfrm>
          <a:off x="-5707762" y="-873678"/>
          <a:ext cx="6795486" cy="6795486"/>
        </a:xfrm>
        <a:prstGeom prst="blockArc">
          <a:avLst>
            <a:gd name="adj1" fmla="val 18900000"/>
            <a:gd name="adj2" fmla="val 2700000"/>
            <a:gd name="adj3" fmla="val 318"/>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85B4E5-D79A-4F5C-A99A-F9B686A24338}">
      <dsp:nvSpPr>
        <dsp:cNvPr id="0" name=""/>
        <dsp:cNvSpPr/>
      </dsp:nvSpPr>
      <dsp:spPr>
        <a:xfrm>
          <a:off x="569373" y="388100"/>
          <a:ext cx="8532472" cy="776604"/>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643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dirty="0"/>
            <a:t>Kamal Ashour ‘</a:t>
          </a:r>
          <a:r>
            <a:rPr lang="en-US" sz="4000" u="none" kern="1200" dirty="0"/>
            <a:t>Lead</a:t>
          </a:r>
          <a:r>
            <a:rPr lang="en-US" sz="4000" kern="1200" dirty="0"/>
            <a:t>’ </a:t>
          </a:r>
        </a:p>
      </dsp:txBody>
      <dsp:txXfrm>
        <a:off x="569373" y="388100"/>
        <a:ext cx="8532472" cy="776604"/>
      </dsp:txXfrm>
    </dsp:sp>
    <dsp:sp modelId="{8B3EF649-EEBE-4BAF-AD5B-A416367AE020}">
      <dsp:nvSpPr>
        <dsp:cNvPr id="0" name=""/>
        <dsp:cNvSpPr/>
      </dsp:nvSpPr>
      <dsp:spPr>
        <a:xfrm>
          <a:off x="83995" y="291024"/>
          <a:ext cx="970755" cy="970755"/>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2AE022-2AFA-482A-9A8A-9D635166BD2F}">
      <dsp:nvSpPr>
        <dsp:cNvPr id="0" name=""/>
        <dsp:cNvSpPr/>
      </dsp:nvSpPr>
      <dsp:spPr>
        <a:xfrm>
          <a:off x="1014618" y="1553208"/>
          <a:ext cx="8087227" cy="776604"/>
        </a:xfrm>
        <a:prstGeom prst="rect">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643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a:t>Ahmed Hani </a:t>
          </a:r>
        </a:p>
      </dsp:txBody>
      <dsp:txXfrm>
        <a:off x="1014618" y="1553208"/>
        <a:ext cx="8087227" cy="776604"/>
      </dsp:txXfrm>
    </dsp:sp>
    <dsp:sp modelId="{EEE02F9C-69AA-44EA-8F30-41BD735E8CE3}">
      <dsp:nvSpPr>
        <dsp:cNvPr id="0" name=""/>
        <dsp:cNvSpPr/>
      </dsp:nvSpPr>
      <dsp:spPr>
        <a:xfrm>
          <a:off x="529240" y="1456133"/>
          <a:ext cx="970755" cy="970755"/>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sp>
    <dsp:sp modelId="{27977E7F-5C9C-438C-97D4-1D32E778654E}">
      <dsp:nvSpPr>
        <dsp:cNvPr id="0" name=""/>
        <dsp:cNvSpPr/>
      </dsp:nvSpPr>
      <dsp:spPr>
        <a:xfrm>
          <a:off x="1014618" y="2718317"/>
          <a:ext cx="8087227" cy="776604"/>
        </a:xfrm>
        <a:prstGeom prst="rect">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643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a:t>Omar Farid</a:t>
          </a:r>
        </a:p>
      </dsp:txBody>
      <dsp:txXfrm>
        <a:off x="1014618" y="2718317"/>
        <a:ext cx="8087227" cy="776604"/>
      </dsp:txXfrm>
    </dsp:sp>
    <dsp:sp modelId="{29B95AF7-59D2-4720-AD1C-3D17927BA6F6}">
      <dsp:nvSpPr>
        <dsp:cNvPr id="0" name=""/>
        <dsp:cNvSpPr/>
      </dsp:nvSpPr>
      <dsp:spPr>
        <a:xfrm>
          <a:off x="529240" y="2621241"/>
          <a:ext cx="970755" cy="970755"/>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sp>
    <dsp:sp modelId="{48FDF7F3-4246-4CAC-ABB5-1EC58606F90E}">
      <dsp:nvSpPr>
        <dsp:cNvPr id="0" name=""/>
        <dsp:cNvSpPr/>
      </dsp:nvSpPr>
      <dsp:spPr>
        <a:xfrm>
          <a:off x="569373" y="3883425"/>
          <a:ext cx="8532472" cy="776604"/>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643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kern="1200"/>
            <a:t>Reham fathy</a:t>
          </a:r>
        </a:p>
      </dsp:txBody>
      <dsp:txXfrm>
        <a:off x="569373" y="3883425"/>
        <a:ext cx="8532472" cy="776604"/>
      </dsp:txXfrm>
    </dsp:sp>
    <dsp:sp modelId="{4908A580-36A2-48E0-A08E-6E3AD0623843}">
      <dsp:nvSpPr>
        <dsp:cNvPr id="0" name=""/>
        <dsp:cNvSpPr/>
      </dsp:nvSpPr>
      <dsp:spPr>
        <a:xfrm>
          <a:off x="83995" y="3786349"/>
          <a:ext cx="970755" cy="970755"/>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819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B048C-53E8-05EF-7436-408C11D12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8820E-2AD9-486B-0826-43DA9FA66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D1EAA3-40E9-E167-A868-739FD88920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9A92F6-B17B-098B-C28D-77ECD0AD3A55}"/>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849519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11/relationships/webextension" Target="../webextensions/webextension7.xml"/><Relationship Id="rId11" Type="http://schemas.openxmlformats.org/officeDocument/2006/relationships/image" Target="../media/image21.png"/><Relationship Id="rId5" Type="http://schemas.openxmlformats.org/officeDocument/2006/relationships/image" Target="../media/image17.png"/><Relationship Id="rId10" Type="http://schemas.microsoft.com/office/2017/06/relationships/model3d" Target="../media/model3d1.glb"/><Relationship Id="rId4" Type="http://schemas.microsoft.com/office/2011/relationships/webextension" Target="../webextensions/webextension6.xml"/><Relationship Id="rId9" Type="http://schemas.openxmlformats.org/officeDocument/2006/relationships/image" Target="../media/image2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9.png"/><Relationship Id="rId5" Type="http://schemas.microsoft.com/office/2011/relationships/webextension" Target="../webextensions/webextension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microsoft.com/office/2011/relationships/webextension" Target="../webextensions/webextension5.xml"/><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0" y="1077397"/>
            <a:ext cx="5486400" cy="6539389"/>
          </a:xfrm>
          <a:prstGeom prst="rect">
            <a:avLst/>
          </a:prstGeom>
        </p:spPr>
      </p:pic>
      <p:sp>
        <p:nvSpPr>
          <p:cNvPr id="4" name="Text 0"/>
          <p:cNvSpPr/>
          <p:nvPr/>
        </p:nvSpPr>
        <p:spPr>
          <a:xfrm>
            <a:off x="6406277" y="934522"/>
            <a:ext cx="7304246" cy="2266950"/>
          </a:xfrm>
          <a:prstGeom prst="rect">
            <a:avLst/>
          </a:prstGeom>
          <a:noFill/>
          <a:ln/>
        </p:spPr>
        <p:txBody>
          <a:bodyPr wrap="square" lIns="0" tIns="0" rIns="0" bIns="0" rtlCol="0" anchor="t"/>
          <a:lstStyle/>
          <a:p>
            <a:pPr marL="0" indent="0">
              <a:lnSpc>
                <a:spcPts val="8900"/>
              </a:lnSpc>
              <a:buNone/>
            </a:pPr>
            <a:r>
              <a:rPr lang="en-US" sz="7100" dirty="0">
                <a:solidFill>
                  <a:srgbClr val="272D45"/>
                </a:solidFill>
                <a:latin typeface="Kanit" pitchFamily="34" charset="0"/>
                <a:ea typeface="Kanit" pitchFamily="34" charset="-122"/>
                <a:cs typeface="Kanit" pitchFamily="34" charset="-120"/>
              </a:rPr>
              <a:t>Suppliers </a:t>
            </a:r>
          </a:p>
          <a:p>
            <a:pPr marL="0" indent="0">
              <a:lnSpc>
                <a:spcPts val="8900"/>
              </a:lnSpc>
              <a:buNone/>
            </a:pPr>
            <a:r>
              <a:rPr lang="en-US" sz="7100" dirty="0">
                <a:solidFill>
                  <a:srgbClr val="272D45"/>
                </a:solidFill>
                <a:latin typeface="Kanit" pitchFamily="34" charset="0"/>
                <a:ea typeface="Kanit" pitchFamily="34" charset="-122"/>
                <a:cs typeface="Kanit" pitchFamily="34" charset="-120"/>
              </a:rPr>
              <a:t>Quality Analysis </a:t>
            </a:r>
            <a:endParaRPr lang="en-US" sz="7100" dirty="0"/>
          </a:p>
        </p:txBody>
      </p:sp>
      <p:sp>
        <p:nvSpPr>
          <p:cNvPr id="5" name="Text 1"/>
          <p:cNvSpPr/>
          <p:nvPr/>
        </p:nvSpPr>
        <p:spPr>
          <a:xfrm>
            <a:off x="6406277" y="3595688"/>
            <a:ext cx="7304246" cy="2943701"/>
          </a:xfrm>
          <a:prstGeom prst="rect">
            <a:avLst/>
          </a:prstGeom>
          <a:noFill/>
          <a:ln/>
        </p:spPr>
        <p:txBody>
          <a:bodyPr wrap="square" lIns="0" tIns="0" rIns="0" bIns="0" rtlCol="0" anchor="t"/>
          <a:lstStyle/>
          <a:p>
            <a:pPr marL="0" indent="0">
              <a:lnSpc>
                <a:spcPts val="3300"/>
              </a:lnSpc>
              <a:buNone/>
            </a:pPr>
            <a:r>
              <a:rPr lang="en-US" sz="2050" dirty="0">
                <a:solidFill>
                  <a:srgbClr val="2C3249"/>
                </a:solidFill>
                <a:latin typeface="Martel Sans" pitchFamily="34" charset="0"/>
                <a:ea typeface="Martel Sans" pitchFamily="34" charset="-122"/>
                <a:cs typeface="Martel Sans" pitchFamily="34" charset="-120"/>
              </a:rPr>
              <a:t>This presentation delves into a comprehensive analysis of defected items, focusing on identifying key defect trends, root causes, and actionable insights to improve product quality. By examining data from various sources, including defect records, manufacturing information, and vendor details, we aim to understand the drivers of defects and recommend strategies to mitigate their occurrence.</a:t>
            </a:r>
            <a:endParaRPr lang="en-US" sz="2050" dirty="0"/>
          </a:p>
        </p:txBody>
      </p:sp>
      <p:sp>
        <p:nvSpPr>
          <p:cNvPr id="6" name="Shape 2"/>
          <p:cNvSpPr/>
          <p:nvPr/>
        </p:nvSpPr>
        <p:spPr>
          <a:xfrm>
            <a:off x="6406277" y="6854785"/>
            <a:ext cx="420529" cy="420529"/>
          </a:xfrm>
          <a:prstGeom prst="roundRect">
            <a:avLst>
              <a:gd name="adj" fmla="val 21741867"/>
            </a:avLst>
          </a:prstGeom>
          <a:noFill/>
          <a:ln w="7620">
            <a:solidFill>
              <a:srgbClr val="FFFFFF"/>
            </a:solidFill>
            <a:prstDash val="solid"/>
          </a:ln>
        </p:spPr>
        <p:txBody>
          <a:bodyPr/>
          <a:lstStyle/>
          <a:p>
            <a:endParaRPr lang="en-US"/>
          </a:p>
        </p:txBody>
      </p:sp>
      <p:sp>
        <p:nvSpPr>
          <p:cNvPr id="8" name="Text 3"/>
          <p:cNvSpPr/>
          <p:nvPr/>
        </p:nvSpPr>
        <p:spPr>
          <a:xfrm>
            <a:off x="6958132" y="6835021"/>
            <a:ext cx="1751648" cy="460057"/>
          </a:xfrm>
          <a:prstGeom prst="rect">
            <a:avLst/>
          </a:prstGeom>
          <a:noFill/>
          <a:ln/>
        </p:spPr>
        <p:txBody>
          <a:bodyPr wrap="none" lIns="0" tIns="0" rIns="0" bIns="0" rtlCol="0" anchor="t"/>
          <a:lstStyle/>
          <a:p>
            <a:pPr marL="0" indent="0" algn="l">
              <a:lnSpc>
                <a:spcPts val="3600"/>
              </a:lnSpc>
              <a:buNone/>
            </a:pPr>
            <a:endParaRPr lang="en-US" sz="2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39522" y="1173599"/>
            <a:ext cx="8589288" cy="838914"/>
          </a:xfrm>
          <a:prstGeom prst="rect">
            <a:avLst/>
          </a:prstGeom>
          <a:noFill/>
          <a:ln/>
        </p:spPr>
        <p:txBody>
          <a:bodyPr wrap="none" lIns="0" tIns="0" rIns="0" bIns="0" rtlCol="0" anchor="t"/>
          <a:lstStyle/>
          <a:p>
            <a:pPr marL="0" indent="0">
              <a:lnSpc>
                <a:spcPts val="6600"/>
              </a:lnSpc>
              <a:buNone/>
            </a:pPr>
            <a:r>
              <a:rPr lang="en-US" sz="5250" dirty="0">
                <a:solidFill>
                  <a:srgbClr val="272D45"/>
                </a:solidFill>
                <a:latin typeface="Kanit" pitchFamily="34" charset="0"/>
                <a:ea typeface="Kanit" pitchFamily="34" charset="-122"/>
                <a:cs typeface="Kanit" pitchFamily="34" charset="-120"/>
              </a:rPr>
              <a:t>Vendor and Material Analysis</a:t>
            </a:r>
            <a:endParaRPr lang="en-US" sz="5250" dirty="0"/>
          </a:p>
        </p:txBody>
      </p:sp>
      <p:sp>
        <p:nvSpPr>
          <p:cNvPr id="3" name="Text 1"/>
          <p:cNvSpPr/>
          <p:nvPr/>
        </p:nvSpPr>
        <p:spPr>
          <a:xfrm>
            <a:off x="939522" y="2549366"/>
            <a:ext cx="12751356" cy="1288733"/>
          </a:xfrm>
          <a:prstGeom prst="rect">
            <a:avLst/>
          </a:prstGeom>
          <a:noFill/>
          <a:ln/>
        </p:spPr>
        <p:txBody>
          <a:bodyPr wrap="square" lIns="0" tIns="0" rIns="0" bIns="0" rtlCol="0" anchor="t"/>
          <a:lstStyle/>
          <a:p>
            <a:pPr marL="0" indent="0">
              <a:lnSpc>
                <a:spcPts val="3350"/>
              </a:lnSpc>
              <a:buNone/>
            </a:pPr>
            <a:r>
              <a:rPr lang="en-US" sz="2100" dirty="0">
                <a:solidFill>
                  <a:srgbClr val="2C3249"/>
                </a:solidFill>
                <a:latin typeface="Martel Sans" pitchFamily="34" charset="0"/>
                <a:ea typeface="Martel Sans" pitchFamily="34" charset="-122"/>
                <a:cs typeface="Martel Sans" pitchFamily="34" charset="-120"/>
              </a:rPr>
              <a:t>Analyzing defect data in relation to vendors and material types can reveal crucial insights into the source of product quality issues. This information helps us identify potential supplier-related problems or material inconsistencies impacting our production processes.</a:t>
            </a:r>
            <a:endParaRPr lang="en-US" sz="2100" dirty="0"/>
          </a:p>
        </p:txBody>
      </p:sp>
      <p:sp>
        <p:nvSpPr>
          <p:cNvPr id="4" name="Text 2"/>
          <p:cNvSpPr/>
          <p:nvPr/>
        </p:nvSpPr>
        <p:spPr>
          <a:xfrm>
            <a:off x="939522" y="4408408"/>
            <a:ext cx="3355538" cy="419338"/>
          </a:xfrm>
          <a:prstGeom prst="rect">
            <a:avLst/>
          </a:prstGeom>
          <a:noFill/>
          <a:ln/>
        </p:spPr>
        <p:txBody>
          <a:bodyPr wrap="none" lIns="0" tIns="0" rIns="0" bIns="0" rtlCol="0" anchor="t"/>
          <a:lstStyle/>
          <a:p>
            <a:pPr marL="0" indent="0">
              <a:lnSpc>
                <a:spcPts val="3300"/>
              </a:lnSpc>
              <a:buNone/>
            </a:pPr>
            <a:r>
              <a:rPr lang="en-US" sz="2600" dirty="0">
                <a:solidFill>
                  <a:srgbClr val="272D45"/>
                </a:solidFill>
                <a:latin typeface="Kanit" pitchFamily="34" charset="0"/>
                <a:ea typeface="Kanit" pitchFamily="34" charset="-122"/>
                <a:cs typeface="Kanit" pitchFamily="34" charset="-120"/>
              </a:rPr>
              <a:t>Vendor Contribution</a:t>
            </a:r>
            <a:endParaRPr lang="en-US" sz="2600" dirty="0"/>
          </a:p>
        </p:txBody>
      </p:sp>
      <p:sp>
        <p:nvSpPr>
          <p:cNvPr id="5" name="Text 3"/>
          <p:cNvSpPr/>
          <p:nvPr/>
        </p:nvSpPr>
        <p:spPr>
          <a:xfrm>
            <a:off x="939522" y="5096113"/>
            <a:ext cx="6048256" cy="1718310"/>
          </a:xfrm>
          <a:prstGeom prst="rect">
            <a:avLst/>
          </a:prstGeom>
          <a:noFill/>
          <a:ln/>
        </p:spPr>
        <p:txBody>
          <a:bodyPr wrap="square" lIns="0" tIns="0" rIns="0" bIns="0" rtlCol="0" anchor="t"/>
          <a:lstStyle/>
          <a:p>
            <a:pPr marL="0" indent="0">
              <a:lnSpc>
                <a:spcPts val="3350"/>
              </a:lnSpc>
              <a:buNone/>
            </a:pPr>
            <a:r>
              <a:rPr lang="en-US" sz="2100" dirty="0">
                <a:solidFill>
                  <a:srgbClr val="2C3249"/>
                </a:solidFill>
                <a:latin typeface="Martel Sans" pitchFamily="34" charset="0"/>
                <a:ea typeface="Martel Sans" pitchFamily="34" charset="-122"/>
                <a:cs typeface="Martel Sans" pitchFamily="34" charset="-120"/>
              </a:rPr>
              <a:t>A breakdown of defect counts by vendor, highlighting suppliers whose materials or components are frequently associated with defects.</a:t>
            </a:r>
            <a:endParaRPr lang="en-US" sz="2100" dirty="0"/>
          </a:p>
        </p:txBody>
      </p:sp>
      <p:sp>
        <p:nvSpPr>
          <p:cNvPr id="6" name="Text 4"/>
          <p:cNvSpPr/>
          <p:nvPr/>
        </p:nvSpPr>
        <p:spPr>
          <a:xfrm>
            <a:off x="7650242" y="4408408"/>
            <a:ext cx="3355538" cy="419338"/>
          </a:xfrm>
          <a:prstGeom prst="rect">
            <a:avLst/>
          </a:prstGeom>
          <a:noFill/>
          <a:ln/>
        </p:spPr>
        <p:txBody>
          <a:bodyPr wrap="none" lIns="0" tIns="0" rIns="0" bIns="0" rtlCol="0" anchor="t"/>
          <a:lstStyle/>
          <a:p>
            <a:pPr marL="0" indent="0">
              <a:lnSpc>
                <a:spcPts val="3300"/>
              </a:lnSpc>
              <a:buNone/>
            </a:pPr>
            <a:r>
              <a:rPr lang="en-US" sz="2600" dirty="0">
                <a:solidFill>
                  <a:srgbClr val="272D45"/>
                </a:solidFill>
                <a:latin typeface="Kanit" pitchFamily="34" charset="0"/>
                <a:ea typeface="Kanit" pitchFamily="34" charset="-122"/>
                <a:cs typeface="Kanit" pitchFamily="34" charset="-120"/>
              </a:rPr>
              <a:t>Material Type Analysis</a:t>
            </a:r>
            <a:endParaRPr lang="en-US" sz="2600" dirty="0"/>
          </a:p>
        </p:txBody>
      </p:sp>
      <p:sp>
        <p:nvSpPr>
          <p:cNvPr id="7" name="Text 5"/>
          <p:cNvSpPr/>
          <p:nvPr/>
        </p:nvSpPr>
        <p:spPr>
          <a:xfrm>
            <a:off x="7650242" y="5096113"/>
            <a:ext cx="6048256" cy="1718310"/>
          </a:xfrm>
          <a:prstGeom prst="rect">
            <a:avLst/>
          </a:prstGeom>
          <a:noFill/>
          <a:ln/>
        </p:spPr>
        <p:txBody>
          <a:bodyPr wrap="square" lIns="0" tIns="0" rIns="0" bIns="0" rtlCol="0" anchor="t"/>
          <a:lstStyle/>
          <a:p>
            <a:pPr marL="0" indent="0">
              <a:lnSpc>
                <a:spcPts val="3350"/>
              </a:lnSpc>
              <a:buNone/>
            </a:pPr>
            <a:r>
              <a:rPr lang="en-US" sz="2100" dirty="0">
                <a:solidFill>
                  <a:srgbClr val="2C3249"/>
                </a:solidFill>
                <a:latin typeface="Martel Sans" pitchFamily="34" charset="0"/>
                <a:ea typeface="Martel Sans" pitchFamily="34" charset="-122"/>
                <a:cs typeface="Martel Sans" pitchFamily="34" charset="-120"/>
              </a:rPr>
              <a:t>An analysis of defect occurrences related to different material types, revealing potential material-specific issues impacting product quality.</a:t>
            </a:r>
            <a:endParaRPr lang="en-US" sz="2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5E0DF"/>
          </a:solidFill>
          <a:ln/>
        </p:spPr>
        <p:txBody>
          <a:bodyPr/>
          <a:lstStyle/>
          <a:p>
            <a:endParaRPr lang="en-US"/>
          </a:p>
        </p:txBody>
      </p:sp>
      <p:pic>
        <p:nvPicPr>
          <p:cNvPr id="3" name="Image 0" descr="preencoded.png"/>
          <p:cNvPicPr>
            <a:picLocks noChangeAspect="1"/>
          </p:cNvPicPr>
          <p:nvPr/>
        </p:nvPicPr>
        <p:blipFill>
          <a:blip r:embed="rId3"/>
          <a:stretch>
            <a:fillRect/>
          </a:stretch>
        </p:blipFill>
        <p:spPr>
          <a:xfrm>
            <a:off x="0" y="194872"/>
            <a:ext cx="14630400" cy="8229600"/>
          </a:xfrm>
          <a:prstGeom prst="rect">
            <a:avLst/>
          </a:prstGeom>
        </p:spPr>
      </p:pic>
      <p:sp>
        <p:nvSpPr>
          <p:cNvPr id="4" name="Text 1"/>
          <p:cNvSpPr/>
          <p:nvPr/>
        </p:nvSpPr>
        <p:spPr>
          <a:xfrm>
            <a:off x="939522" y="3279219"/>
            <a:ext cx="6711077" cy="838914"/>
          </a:xfrm>
          <a:prstGeom prst="rect">
            <a:avLst/>
          </a:prstGeom>
          <a:noFill/>
          <a:ln/>
        </p:spPr>
        <p:txBody>
          <a:bodyPr wrap="none" lIns="0" tIns="0" rIns="0" bIns="0" rtlCol="0" anchor="t"/>
          <a:lstStyle/>
          <a:p>
            <a:pPr marL="0" indent="0">
              <a:lnSpc>
                <a:spcPts val="6600"/>
              </a:lnSpc>
              <a:buNone/>
            </a:pPr>
            <a:endParaRPr lang="en-US" sz="5250" dirty="0"/>
          </a:p>
        </p:txBody>
      </p:sp>
      <p:sp>
        <p:nvSpPr>
          <p:cNvPr id="5" name="Text 2"/>
          <p:cNvSpPr/>
          <p:nvPr/>
        </p:nvSpPr>
        <p:spPr>
          <a:xfrm>
            <a:off x="939522" y="4520803"/>
            <a:ext cx="12751356" cy="429578"/>
          </a:xfrm>
          <a:prstGeom prst="rect">
            <a:avLst/>
          </a:prstGeom>
          <a:noFill/>
          <a:ln/>
        </p:spPr>
        <p:txBody>
          <a:bodyPr wrap="none" lIns="0" tIns="0" rIns="0" bIns="0" rtlCol="0" anchor="t"/>
          <a:lstStyle/>
          <a:p>
            <a:pPr marL="0" indent="0">
              <a:lnSpc>
                <a:spcPts val="3350"/>
              </a:lnSpc>
              <a:buNone/>
            </a:pPr>
            <a:endParaRPr lang="en-US" sz="21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B745DCEB-4C26-0DF4-9408-FE5C5ED7449C}"/>
                  </a:ext>
                </a:extLst>
              </p:cNvPr>
              <p:cNvGraphicFramePr>
                <a:graphicFrameLocks noGrp="1"/>
              </p:cNvGraphicFramePr>
              <p:nvPr>
                <p:extLst>
                  <p:ext uri="{D42A27DB-BD31-4B8C-83A1-F6EECF244321}">
                    <p14:modId xmlns:p14="http://schemas.microsoft.com/office/powerpoint/2010/main" val="1672878808"/>
                  </p:ext>
                </p:extLst>
              </p:nvPr>
            </p:nvGraphicFramePr>
            <p:xfrm>
              <a:off x="0" y="3350302"/>
              <a:ext cx="10515600" cy="4879298"/>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a:extLst>
                  <a:ext uri="{FF2B5EF4-FFF2-40B4-BE49-F238E27FC236}">
                    <a16:creationId xmlns:a16="http://schemas.microsoft.com/office/drawing/2014/main" id="{B745DCEB-4C26-0DF4-9408-FE5C5ED7449C}"/>
                  </a:ext>
                </a:extLst>
              </p:cNvPr>
              <p:cNvPicPr>
                <a:picLocks noGrp="1" noRot="1" noChangeAspect="1" noMove="1" noResize="1" noEditPoints="1" noAdjustHandles="1" noChangeArrowheads="1" noChangeShapeType="1"/>
              </p:cNvPicPr>
              <p:nvPr/>
            </p:nvPicPr>
            <p:blipFill>
              <a:blip r:embed="rId5"/>
              <a:stretch>
                <a:fillRect/>
              </a:stretch>
            </p:blipFill>
            <p:spPr>
              <a:xfrm>
                <a:off x="0" y="3350302"/>
                <a:ext cx="10515600" cy="4879298"/>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a:extLst>
                  <a:ext uri="{FF2B5EF4-FFF2-40B4-BE49-F238E27FC236}">
                    <a16:creationId xmlns:a16="http://schemas.microsoft.com/office/drawing/2014/main" id="{DED27ED0-DC8E-1866-EA88-CA34589B5EFB}"/>
                  </a:ext>
                </a:extLst>
              </p:cNvPr>
              <p:cNvGraphicFramePr>
                <a:graphicFrameLocks noGrp="1"/>
              </p:cNvGraphicFramePr>
              <p:nvPr>
                <p:extLst>
                  <p:ext uri="{D42A27DB-BD31-4B8C-83A1-F6EECF244321}">
                    <p14:modId xmlns:p14="http://schemas.microsoft.com/office/powerpoint/2010/main" val="1610397444"/>
                  </p:ext>
                </p:extLst>
              </p:nvPr>
            </p:nvGraphicFramePr>
            <p:xfrm>
              <a:off x="10515600" y="3350302"/>
              <a:ext cx="4114800" cy="4879298"/>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9" name="Add-in 8">
                <a:extLst>
                  <a:ext uri="{FF2B5EF4-FFF2-40B4-BE49-F238E27FC236}">
                    <a16:creationId xmlns:a16="http://schemas.microsoft.com/office/drawing/2014/main" id="{DED27ED0-DC8E-1866-EA88-CA34589B5EFB}"/>
                  </a:ext>
                </a:extLst>
              </p:cNvPr>
              <p:cNvPicPr>
                <a:picLocks noGrp="1" noRot="1" noChangeAspect="1" noMove="1" noResize="1" noEditPoints="1" noAdjustHandles="1" noChangeArrowheads="1" noChangeShapeType="1"/>
              </p:cNvPicPr>
              <p:nvPr/>
            </p:nvPicPr>
            <p:blipFill>
              <a:blip r:embed="rId7"/>
              <a:stretch>
                <a:fillRect/>
              </a:stretch>
            </p:blipFill>
            <p:spPr>
              <a:xfrm>
                <a:off x="10515600" y="3350302"/>
                <a:ext cx="4114800" cy="4879298"/>
              </a:xfrm>
              <a:prstGeom prst="rect">
                <a:avLst/>
              </a:prstGeom>
            </p:spPr>
          </p:pic>
        </mc:Fallback>
      </mc:AlternateContent>
      <p:pic>
        <p:nvPicPr>
          <p:cNvPr id="11" name="Graphic 10" descr="Presentation with bar chart with solid fill">
            <a:extLst>
              <a:ext uri="{FF2B5EF4-FFF2-40B4-BE49-F238E27FC236}">
                <a16:creationId xmlns:a16="http://schemas.microsoft.com/office/drawing/2014/main" id="{3AF6D594-3EFB-109D-AF58-CD49F3DFF8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4596" y="397238"/>
            <a:ext cx="1656413" cy="1656413"/>
          </a:xfrm>
          <a:prstGeom prst="rect">
            <a:avLst/>
          </a:prstGeom>
        </p:spPr>
      </p:pic>
      <p:sp>
        <p:nvSpPr>
          <p:cNvPr id="12" name="TextBox 11">
            <a:extLst>
              <a:ext uri="{FF2B5EF4-FFF2-40B4-BE49-F238E27FC236}">
                <a16:creationId xmlns:a16="http://schemas.microsoft.com/office/drawing/2014/main" id="{EF2C0020-DEBA-13C3-CC68-612542F5662D}"/>
              </a:ext>
            </a:extLst>
          </p:cNvPr>
          <p:cNvSpPr txBox="1"/>
          <p:nvPr/>
        </p:nvSpPr>
        <p:spPr>
          <a:xfrm>
            <a:off x="2271009" y="784613"/>
            <a:ext cx="5363097" cy="819455"/>
          </a:xfrm>
          <a:prstGeom prst="rect">
            <a:avLst/>
          </a:prstGeom>
          <a:noFill/>
        </p:spPr>
        <p:txBody>
          <a:bodyPr wrap="square" rtlCol="0">
            <a:spAutoFit/>
          </a:bodyPr>
          <a:lstStyle/>
          <a:p>
            <a:pPr marL="0" indent="0">
              <a:lnSpc>
                <a:spcPts val="6600"/>
              </a:lnSpc>
              <a:buNone/>
            </a:pPr>
            <a:r>
              <a:rPr lang="en-US" sz="2400" b="1" dirty="0">
                <a:solidFill>
                  <a:srgbClr val="33855A"/>
                </a:solidFill>
                <a:latin typeface="Dubai" panose="020B0503030403030204" pitchFamily="34" charset="-78"/>
                <a:ea typeface="Kanit" pitchFamily="34" charset="-122"/>
                <a:cs typeface="Dubai" panose="020B0503030403030204" pitchFamily="34" charset="-78"/>
              </a:rPr>
              <a:t>Vendor and Material Analysis</a:t>
            </a:r>
            <a:endParaRPr lang="en-US" sz="2400" b="1" dirty="0">
              <a:solidFill>
                <a:srgbClr val="33855A"/>
              </a:solidFill>
              <a:latin typeface="Dubai" panose="020B0503030403030204" pitchFamily="34" charset="-78"/>
              <a:cs typeface="Dubai" panose="020B0503030403030204" pitchFamily="34" charset="-78"/>
            </a:endParaRPr>
          </a:p>
        </p:txBody>
      </p:sp>
      <mc:AlternateContent xmlns:mc="http://schemas.openxmlformats.org/markup-compatibility/2006">
        <mc:Choice xmlns:am3d="http://schemas.microsoft.com/office/drawing/2017/model3d" Requires="am3d">
          <p:graphicFrame>
            <p:nvGraphicFramePr>
              <p:cNvPr id="24" name="3D Model 23" descr="Factory Complex">
                <a:extLst>
                  <a:ext uri="{FF2B5EF4-FFF2-40B4-BE49-F238E27FC236}">
                    <a16:creationId xmlns:a16="http://schemas.microsoft.com/office/drawing/2014/main" id="{0A11404D-BC67-6DE9-44FF-76F5698C7569}"/>
                  </a:ext>
                </a:extLst>
              </p:cNvPr>
              <p:cNvGraphicFramePr>
                <a:graphicFrameLocks noChangeAspect="1"/>
              </p:cNvGraphicFramePr>
              <p:nvPr>
                <p:extLst>
                  <p:ext uri="{D42A27DB-BD31-4B8C-83A1-F6EECF244321}">
                    <p14:modId xmlns:p14="http://schemas.microsoft.com/office/powerpoint/2010/main" val="2256038737"/>
                  </p:ext>
                </p:extLst>
              </p:nvPr>
            </p:nvGraphicFramePr>
            <p:xfrm>
              <a:off x="8100470" y="-68570"/>
              <a:ext cx="4956327" cy="3036622"/>
            </p:xfrm>
            <a:graphic>
              <a:graphicData uri="http://schemas.microsoft.com/office/drawing/2017/model3d">
                <am3d:model3d r:embed="rId10">
                  <am3d:spPr>
                    <a:xfrm>
                      <a:off x="0" y="0"/>
                      <a:ext cx="4956327" cy="3036622"/>
                    </a:xfrm>
                    <a:prstGeom prst="rect">
                      <a:avLst/>
                    </a:prstGeom>
                  </am3d:spPr>
                  <am3d:camera>
                    <am3d:pos x="0" y="0" z="63442997"/>
                    <am3d:up dx="0" dy="36000000" dz="0"/>
                    <am3d:lookAt x="0" y="0" z="0"/>
                    <am3d:perspective fov="2700000"/>
                  </am3d:camera>
                  <am3d:trans>
                    <am3d:meterPerModelUnit n="53397" d="1000000"/>
                    <am3d:preTrans dx="0" dy="-10139772" dz="-1914"/>
                    <am3d:scale>
                      <am3d:sx n="1000000" d="1000000"/>
                      <am3d:sy n="1000000" d="1000000"/>
                      <am3d:sz n="1000000" d="1000000"/>
                    </am3d:scale>
                    <am3d:rot ax="176441" ay="201043" az="10311"/>
                    <am3d:postTrans dx="0" dy="0" dz="0"/>
                  </am3d:trans>
                  <am3d:raster rName="Office3DRenderer" rVer="16.0.8326">
                    <am3d:blip r:embed="rId11"/>
                  </am3d:raster>
                  <am3d:objViewport viewportSz="58987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Factory Complex">
                <a:extLst>
                  <a:ext uri="{FF2B5EF4-FFF2-40B4-BE49-F238E27FC236}">
                    <a16:creationId xmlns:a16="http://schemas.microsoft.com/office/drawing/2014/main" id="{0A11404D-BC67-6DE9-44FF-76F5698C7569}"/>
                  </a:ext>
                </a:extLst>
              </p:cNvPr>
              <p:cNvPicPr>
                <a:picLocks noGrp="1" noRot="1" noChangeAspect="1" noMove="1" noResize="1" noEditPoints="1" noAdjustHandles="1" noChangeArrowheads="1" noChangeShapeType="1" noCrop="1"/>
              </p:cNvPicPr>
              <p:nvPr/>
            </p:nvPicPr>
            <p:blipFill>
              <a:blip r:embed="rId11"/>
              <a:stretch>
                <a:fillRect/>
              </a:stretch>
            </p:blipFill>
            <p:spPr>
              <a:xfrm>
                <a:off x="8100470" y="-68570"/>
                <a:ext cx="4956327" cy="3036622"/>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2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1528" y="741759"/>
            <a:ext cx="6276618" cy="706755"/>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pitchFamily="34" charset="0"/>
                <a:ea typeface="Kanit" pitchFamily="34" charset="-122"/>
                <a:cs typeface="Kanit" pitchFamily="34" charset="-120"/>
              </a:rPr>
              <a:t>Key Insights and Findings</a:t>
            </a:r>
            <a:endParaRPr lang="en-US" sz="4450" dirty="0"/>
          </a:p>
        </p:txBody>
      </p:sp>
      <p:sp>
        <p:nvSpPr>
          <p:cNvPr id="3" name="Text 1"/>
          <p:cNvSpPr/>
          <p:nvPr/>
        </p:nvSpPr>
        <p:spPr>
          <a:xfrm>
            <a:off x="791528" y="1900833"/>
            <a:ext cx="13047345" cy="723900"/>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Our analysis has uncovered key insights and trends related to defected items. These findings provide a foundation for developing actionable strategies to improve product quality and minimize defect occurrences.</a:t>
            </a:r>
            <a:endParaRPr lang="en-US" sz="1750" dirty="0"/>
          </a:p>
        </p:txBody>
      </p:sp>
      <p:sp>
        <p:nvSpPr>
          <p:cNvPr id="4" name="Shape 2"/>
          <p:cNvSpPr/>
          <p:nvPr/>
        </p:nvSpPr>
        <p:spPr>
          <a:xfrm>
            <a:off x="791528" y="3133606"/>
            <a:ext cx="508873" cy="508873"/>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5" name="Text 3"/>
          <p:cNvSpPr/>
          <p:nvPr/>
        </p:nvSpPr>
        <p:spPr>
          <a:xfrm>
            <a:off x="994291" y="3218378"/>
            <a:ext cx="103227" cy="339209"/>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pitchFamily="34" charset="0"/>
                <a:ea typeface="Kanit" pitchFamily="34" charset="-122"/>
                <a:cs typeface="Kanit" pitchFamily="34" charset="-120"/>
              </a:rPr>
              <a:t>1</a:t>
            </a:r>
            <a:endParaRPr lang="en-US" sz="2650" dirty="0"/>
          </a:p>
        </p:txBody>
      </p:sp>
      <p:sp>
        <p:nvSpPr>
          <p:cNvPr id="6" name="Text 4"/>
          <p:cNvSpPr/>
          <p:nvPr/>
        </p:nvSpPr>
        <p:spPr>
          <a:xfrm>
            <a:off x="1526500" y="3133606"/>
            <a:ext cx="2827139" cy="353378"/>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pitchFamily="34" charset="0"/>
                <a:ea typeface="Kanit" pitchFamily="34" charset="-122"/>
                <a:cs typeface="Kanit" pitchFamily="34" charset="-120"/>
              </a:rPr>
              <a:t>Insight 1</a:t>
            </a:r>
            <a:endParaRPr lang="en-US" sz="2200" dirty="0"/>
          </a:p>
        </p:txBody>
      </p:sp>
      <p:sp>
        <p:nvSpPr>
          <p:cNvPr id="7" name="Text 5"/>
          <p:cNvSpPr/>
          <p:nvPr/>
        </p:nvSpPr>
        <p:spPr>
          <a:xfrm>
            <a:off x="1526500" y="3622596"/>
            <a:ext cx="5675709" cy="1447800"/>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The analysis highlights a significant correlation between vendor performance and defect rates, suggesting that certain suppliers consistently contribute to a higher proportion of defects.</a:t>
            </a:r>
            <a:endParaRPr lang="en-US" sz="1750" dirty="0"/>
          </a:p>
        </p:txBody>
      </p:sp>
      <p:sp>
        <p:nvSpPr>
          <p:cNvPr id="8" name="Shape 6"/>
          <p:cNvSpPr/>
          <p:nvPr/>
        </p:nvSpPr>
        <p:spPr>
          <a:xfrm>
            <a:off x="7428309" y="3133606"/>
            <a:ext cx="508873" cy="508873"/>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9" name="Text 7"/>
          <p:cNvSpPr/>
          <p:nvPr/>
        </p:nvSpPr>
        <p:spPr>
          <a:xfrm>
            <a:off x="7596902" y="3218378"/>
            <a:ext cx="171688" cy="339209"/>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pitchFamily="34" charset="0"/>
                <a:ea typeface="Kanit" pitchFamily="34" charset="-122"/>
                <a:cs typeface="Kanit" pitchFamily="34" charset="-120"/>
              </a:rPr>
              <a:t>2</a:t>
            </a:r>
            <a:endParaRPr lang="en-US" sz="2650" dirty="0"/>
          </a:p>
        </p:txBody>
      </p:sp>
      <p:sp>
        <p:nvSpPr>
          <p:cNvPr id="10" name="Text 8"/>
          <p:cNvSpPr/>
          <p:nvPr/>
        </p:nvSpPr>
        <p:spPr>
          <a:xfrm>
            <a:off x="8163282" y="3133606"/>
            <a:ext cx="2827139" cy="353378"/>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pitchFamily="34" charset="0"/>
                <a:ea typeface="Kanit" pitchFamily="34" charset="-122"/>
                <a:cs typeface="Kanit" pitchFamily="34" charset="-120"/>
              </a:rPr>
              <a:t>Insight 2</a:t>
            </a:r>
            <a:endParaRPr lang="en-US" sz="2200" dirty="0"/>
          </a:p>
        </p:txBody>
      </p:sp>
      <p:sp>
        <p:nvSpPr>
          <p:cNvPr id="11" name="Text 9"/>
          <p:cNvSpPr/>
          <p:nvPr/>
        </p:nvSpPr>
        <p:spPr>
          <a:xfrm>
            <a:off x="8163282" y="3622596"/>
            <a:ext cx="5675709" cy="1447800"/>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The time-based analysis reveals a seasonal trend in defect occurrences, indicating potential environmental or operational factors impacting product quality during specific periods.</a:t>
            </a:r>
            <a:endParaRPr lang="en-US" sz="1750" dirty="0"/>
          </a:p>
        </p:txBody>
      </p:sp>
      <p:sp>
        <p:nvSpPr>
          <p:cNvPr id="12" name="Shape 10"/>
          <p:cNvSpPr/>
          <p:nvPr/>
        </p:nvSpPr>
        <p:spPr>
          <a:xfrm>
            <a:off x="791528" y="5550932"/>
            <a:ext cx="508873" cy="508873"/>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13" name="Text 11"/>
          <p:cNvSpPr/>
          <p:nvPr/>
        </p:nvSpPr>
        <p:spPr>
          <a:xfrm>
            <a:off x="958691" y="5635704"/>
            <a:ext cx="174427" cy="339209"/>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pitchFamily="34" charset="0"/>
                <a:ea typeface="Kanit" pitchFamily="34" charset="-122"/>
                <a:cs typeface="Kanit" pitchFamily="34" charset="-120"/>
              </a:rPr>
              <a:t>3</a:t>
            </a:r>
            <a:endParaRPr lang="en-US" sz="2650" dirty="0"/>
          </a:p>
        </p:txBody>
      </p:sp>
      <p:sp>
        <p:nvSpPr>
          <p:cNvPr id="14" name="Text 12"/>
          <p:cNvSpPr/>
          <p:nvPr/>
        </p:nvSpPr>
        <p:spPr>
          <a:xfrm>
            <a:off x="1526500" y="5550932"/>
            <a:ext cx="2827139" cy="353378"/>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pitchFamily="34" charset="0"/>
                <a:ea typeface="Kanit" pitchFamily="34" charset="-122"/>
                <a:cs typeface="Kanit" pitchFamily="34" charset="-120"/>
              </a:rPr>
              <a:t>Insight 3</a:t>
            </a:r>
            <a:endParaRPr lang="en-US" sz="2200" dirty="0"/>
          </a:p>
        </p:txBody>
      </p:sp>
      <p:sp>
        <p:nvSpPr>
          <p:cNvPr id="15" name="Text 13"/>
          <p:cNvSpPr/>
          <p:nvPr/>
        </p:nvSpPr>
        <p:spPr>
          <a:xfrm>
            <a:off x="1526500" y="6039922"/>
            <a:ext cx="5675709" cy="1447800"/>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Geographical analysis identifies a particular plant with consistently higher defect rates, indicating potential plant-specific issues requiring further investigation and corrective measures.</a:t>
            </a:r>
            <a:endParaRPr lang="en-US" sz="1750" dirty="0"/>
          </a:p>
        </p:txBody>
      </p:sp>
      <p:sp>
        <p:nvSpPr>
          <p:cNvPr id="16" name="Shape 14"/>
          <p:cNvSpPr/>
          <p:nvPr/>
        </p:nvSpPr>
        <p:spPr>
          <a:xfrm>
            <a:off x="7428309" y="5550932"/>
            <a:ext cx="508873" cy="508873"/>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17" name="Text 15"/>
          <p:cNvSpPr/>
          <p:nvPr/>
        </p:nvSpPr>
        <p:spPr>
          <a:xfrm>
            <a:off x="7590949" y="5635704"/>
            <a:ext cx="183594" cy="339209"/>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pitchFamily="34" charset="0"/>
                <a:ea typeface="Kanit" pitchFamily="34" charset="-122"/>
                <a:cs typeface="Kanit" pitchFamily="34" charset="-120"/>
              </a:rPr>
              <a:t>4</a:t>
            </a:r>
            <a:endParaRPr lang="en-US" sz="2650" dirty="0"/>
          </a:p>
        </p:txBody>
      </p:sp>
      <p:sp>
        <p:nvSpPr>
          <p:cNvPr id="18" name="Text 16"/>
          <p:cNvSpPr/>
          <p:nvPr/>
        </p:nvSpPr>
        <p:spPr>
          <a:xfrm>
            <a:off x="8163282" y="5550932"/>
            <a:ext cx="2827139" cy="353378"/>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pitchFamily="34" charset="0"/>
                <a:ea typeface="Kanit" pitchFamily="34" charset="-122"/>
                <a:cs typeface="Kanit" pitchFamily="34" charset="-120"/>
              </a:rPr>
              <a:t>Insight 4</a:t>
            </a:r>
            <a:endParaRPr lang="en-US" sz="2200" dirty="0"/>
          </a:p>
        </p:txBody>
      </p:sp>
      <p:sp>
        <p:nvSpPr>
          <p:cNvPr id="19" name="Text 17"/>
          <p:cNvSpPr/>
          <p:nvPr/>
        </p:nvSpPr>
        <p:spPr>
          <a:xfrm>
            <a:off x="8163282" y="6039922"/>
            <a:ext cx="5675709" cy="1447800"/>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The breakdown of defect categories and types reveals that a specific category of defects, such as functional defects, consistently contributes to a significant portion of overall product quality issues.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2356" y="705803"/>
            <a:ext cx="8182451" cy="671751"/>
          </a:xfrm>
          <a:prstGeom prst="rect">
            <a:avLst/>
          </a:prstGeom>
          <a:noFill/>
          <a:ln/>
        </p:spPr>
        <p:txBody>
          <a:bodyPr wrap="none" lIns="0" tIns="0" rIns="0" bIns="0" rtlCol="0" anchor="t"/>
          <a:lstStyle/>
          <a:p>
            <a:pPr marL="0" indent="0">
              <a:lnSpc>
                <a:spcPts val="5250"/>
              </a:lnSpc>
              <a:buNone/>
            </a:pPr>
            <a:r>
              <a:rPr lang="en-US" sz="4200" dirty="0">
                <a:solidFill>
                  <a:srgbClr val="272D45"/>
                </a:solidFill>
                <a:latin typeface="Kanit" pitchFamily="34" charset="0"/>
                <a:ea typeface="Kanit" pitchFamily="34" charset="-122"/>
                <a:cs typeface="Kanit" pitchFamily="34" charset="-120"/>
              </a:rPr>
              <a:t>Conclusion and Recommendations</a:t>
            </a:r>
            <a:endParaRPr lang="en-US" sz="4200" dirty="0"/>
          </a:p>
        </p:txBody>
      </p:sp>
      <p:sp>
        <p:nvSpPr>
          <p:cNvPr id="3" name="Text 1"/>
          <p:cNvSpPr/>
          <p:nvPr/>
        </p:nvSpPr>
        <p:spPr>
          <a:xfrm>
            <a:off x="752356" y="1807488"/>
            <a:ext cx="13125688" cy="687943"/>
          </a:xfrm>
          <a:prstGeom prst="rect">
            <a:avLst/>
          </a:prstGeom>
          <a:noFill/>
          <a:ln/>
        </p:spPr>
        <p:txBody>
          <a:bodyPr wrap="square" lIns="0" tIns="0" rIns="0" bIns="0" rtlCol="0" anchor="t"/>
          <a:lstStyle/>
          <a:p>
            <a:pPr marL="0" indent="0">
              <a:lnSpc>
                <a:spcPts val="2700"/>
              </a:lnSpc>
              <a:buNone/>
            </a:pPr>
            <a:r>
              <a:rPr lang="en-US" sz="1650" dirty="0">
                <a:solidFill>
                  <a:srgbClr val="2C3249"/>
                </a:solidFill>
                <a:latin typeface="Martel Sans" pitchFamily="34" charset="0"/>
                <a:ea typeface="Martel Sans" pitchFamily="34" charset="-122"/>
                <a:cs typeface="Martel Sans" pitchFamily="34" charset="-120"/>
              </a:rPr>
              <a:t>Based on our analysis, we recommend the following actions to mitigate defects, improve product quality, and enhance overall manufacturing efficiency.</a:t>
            </a:r>
            <a:endParaRPr lang="en-US" sz="1650" dirty="0"/>
          </a:p>
        </p:txBody>
      </p:sp>
      <p:sp>
        <p:nvSpPr>
          <p:cNvPr id="4" name="Shape 2"/>
          <p:cNvSpPr/>
          <p:nvPr/>
        </p:nvSpPr>
        <p:spPr>
          <a:xfrm>
            <a:off x="752356" y="2737247"/>
            <a:ext cx="6455450" cy="2285762"/>
          </a:xfrm>
          <a:prstGeom prst="roundRect">
            <a:avLst>
              <a:gd name="adj" fmla="val 3950"/>
            </a:avLst>
          </a:prstGeom>
          <a:solidFill>
            <a:srgbClr val="DFECE9"/>
          </a:solidFill>
          <a:ln w="7620">
            <a:solidFill>
              <a:srgbClr val="C5D2CF"/>
            </a:solidFill>
            <a:prstDash val="solid"/>
          </a:ln>
        </p:spPr>
        <p:txBody>
          <a:bodyPr/>
          <a:lstStyle/>
          <a:p>
            <a:endParaRPr lang="en-US"/>
          </a:p>
        </p:txBody>
      </p:sp>
      <p:sp>
        <p:nvSpPr>
          <p:cNvPr id="5" name="Text 3"/>
          <p:cNvSpPr/>
          <p:nvPr/>
        </p:nvSpPr>
        <p:spPr>
          <a:xfrm>
            <a:off x="974884" y="2959775"/>
            <a:ext cx="2687360" cy="335875"/>
          </a:xfrm>
          <a:prstGeom prst="rect">
            <a:avLst/>
          </a:prstGeom>
          <a:noFill/>
          <a:ln/>
        </p:spPr>
        <p:txBody>
          <a:bodyPr wrap="none" lIns="0" tIns="0" rIns="0" bIns="0" rtlCol="0" anchor="t"/>
          <a:lstStyle/>
          <a:p>
            <a:pPr marL="0" indent="0">
              <a:lnSpc>
                <a:spcPts val="2600"/>
              </a:lnSpc>
              <a:buNone/>
            </a:pPr>
            <a:r>
              <a:rPr lang="en-US" sz="2100" dirty="0">
                <a:solidFill>
                  <a:srgbClr val="2C3249"/>
                </a:solidFill>
                <a:latin typeface="Kanit" pitchFamily="34" charset="0"/>
                <a:ea typeface="Kanit" pitchFamily="34" charset="-122"/>
                <a:cs typeface="Kanit" pitchFamily="34" charset="-120"/>
              </a:rPr>
              <a:t>Recommendation 1</a:t>
            </a:r>
            <a:endParaRPr lang="en-US" sz="2100" dirty="0"/>
          </a:p>
        </p:txBody>
      </p:sp>
      <p:sp>
        <p:nvSpPr>
          <p:cNvPr id="6" name="Text 4"/>
          <p:cNvSpPr/>
          <p:nvPr/>
        </p:nvSpPr>
        <p:spPr>
          <a:xfrm>
            <a:off x="974884" y="3424595"/>
            <a:ext cx="6010394" cy="1375886"/>
          </a:xfrm>
          <a:prstGeom prst="rect">
            <a:avLst/>
          </a:prstGeom>
          <a:noFill/>
          <a:ln/>
        </p:spPr>
        <p:txBody>
          <a:bodyPr wrap="square" lIns="0" tIns="0" rIns="0" bIns="0" rtlCol="0" anchor="t"/>
          <a:lstStyle/>
          <a:p>
            <a:pPr marL="0" indent="0">
              <a:lnSpc>
                <a:spcPts val="2700"/>
              </a:lnSpc>
              <a:buNone/>
            </a:pPr>
            <a:r>
              <a:rPr lang="en-US" sz="1650" dirty="0">
                <a:solidFill>
                  <a:srgbClr val="2C3249"/>
                </a:solidFill>
                <a:latin typeface="Martel Sans" pitchFamily="34" charset="0"/>
                <a:ea typeface="Martel Sans" pitchFamily="34" charset="-122"/>
                <a:cs typeface="Martel Sans" pitchFamily="34" charset="-120"/>
              </a:rPr>
              <a:t>Conduct a thorough evaluation of vendors associated with higher defect rates, potentially leading to revised supplier agreements or sourcing alternatives to minimize future defect occurrences.</a:t>
            </a:r>
            <a:endParaRPr lang="en-US" sz="1650" dirty="0"/>
          </a:p>
        </p:txBody>
      </p:sp>
      <p:sp>
        <p:nvSpPr>
          <p:cNvPr id="7" name="Shape 5"/>
          <p:cNvSpPr/>
          <p:nvPr/>
        </p:nvSpPr>
        <p:spPr>
          <a:xfrm>
            <a:off x="7422713" y="2737247"/>
            <a:ext cx="6455450" cy="2285762"/>
          </a:xfrm>
          <a:prstGeom prst="roundRect">
            <a:avLst>
              <a:gd name="adj" fmla="val 3950"/>
            </a:avLst>
          </a:prstGeom>
          <a:solidFill>
            <a:srgbClr val="DFECE9"/>
          </a:solidFill>
          <a:ln w="7620">
            <a:solidFill>
              <a:srgbClr val="C5D2CF"/>
            </a:solidFill>
            <a:prstDash val="solid"/>
          </a:ln>
        </p:spPr>
        <p:txBody>
          <a:bodyPr/>
          <a:lstStyle/>
          <a:p>
            <a:endParaRPr lang="en-US"/>
          </a:p>
        </p:txBody>
      </p:sp>
      <p:sp>
        <p:nvSpPr>
          <p:cNvPr id="8" name="Text 6"/>
          <p:cNvSpPr/>
          <p:nvPr/>
        </p:nvSpPr>
        <p:spPr>
          <a:xfrm>
            <a:off x="7645241" y="2959775"/>
            <a:ext cx="2687360" cy="335875"/>
          </a:xfrm>
          <a:prstGeom prst="rect">
            <a:avLst/>
          </a:prstGeom>
          <a:noFill/>
          <a:ln/>
        </p:spPr>
        <p:txBody>
          <a:bodyPr wrap="none" lIns="0" tIns="0" rIns="0" bIns="0" rtlCol="0" anchor="t"/>
          <a:lstStyle/>
          <a:p>
            <a:pPr marL="0" indent="0">
              <a:lnSpc>
                <a:spcPts val="2600"/>
              </a:lnSpc>
              <a:buNone/>
            </a:pPr>
            <a:r>
              <a:rPr lang="en-US" sz="2100" dirty="0">
                <a:solidFill>
                  <a:srgbClr val="2C3249"/>
                </a:solidFill>
                <a:latin typeface="Kanit" pitchFamily="34" charset="0"/>
                <a:ea typeface="Kanit" pitchFamily="34" charset="-122"/>
                <a:cs typeface="Kanit" pitchFamily="34" charset="-120"/>
              </a:rPr>
              <a:t>Recommendation 2</a:t>
            </a:r>
            <a:endParaRPr lang="en-US" sz="2100" dirty="0"/>
          </a:p>
        </p:txBody>
      </p:sp>
      <p:sp>
        <p:nvSpPr>
          <p:cNvPr id="9" name="Text 7"/>
          <p:cNvSpPr/>
          <p:nvPr/>
        </p:nvSpPr>
        <p:spPr>
          <a:xfrm>
            <a:off x="7645241" y="3424595"/>
            <a:ext cx="6010394" cy="1375886"/>
          </a:xfrm>
          <a:prstGeom prst="rect">
            <a:avLst/>
          </a:prstGeom>
          <a:noFill/>
          <a:ln/>
        </p:spPr>
        <p:txBody>
          <a:bodyPr wrap="square" lIns="0" tIns="0" rIns="0" bIns="0" rtlCol="0" anchor="t"/>
          <a:lstStyle/>
          <a:p>
            <a:pPr marL="0" indent="0">
              <a:lnSpc>
                <a:spcPts val="2700"/>
              </a:lnSpc>
              <a:buNone/>
            </a:pPr>
            <a:r>
              <a:rPr lang="en-US" sz="1650" dirty="0">
                <a:solidFill>
                  <a:srgbClr val="2C3249"/>
                </a:solidFill>
                <a:latin typeface="Martel Sans" pitchFamily="34" charset="0"/>
                <a:ea typeface="Martel Sans" pitchFamily="34" charset="-122"/>
                <a:cs typeface="Martel Sans" pitchFamily="34" charset="-120"/>
              </a:rPr>
              <a:t>Implement targeted quality control measures during periods of high defect occurrence, potentially involving increased inspection frequency or process adjustments to address the identified seasonal trends.</a:t>
            </a:r>
            <a:endParaRPr lang="en-US" sz="1650" dirty="0"/>
          </a:p>
        </p:txBody>
      </p:sp>
      <p:sp>
        <p:nvSpPr>
          <p:cNvPr id="10" name="Shape 8"/>
          <p:cNvSpPr/>
          <p:nvPr/>
        </p:nvSpPr>
        <p:spPr>
          <a:xfrm>
            <a:off x="752356" y="5237917"/>
            <a:ext cx="6455450" cy="2285762"/>
          </a:xfrm>
          <a:prstGeom prst="roundRect">
            <a:avLst>
              <a:gd name="adj" fmla="val 3950"/>
            </a:avLst>
          </a:prstGeom>
          <a:solidFill>
            <a:srgbClr val="DFECE9"/>
          </a:solidFill>
          <a:ln w="7620">
            <a:solidFill>
              <a:srgbClr val="C5D2CF"/>
            </a:solidFill>
            <a:prstDash val="solid"/>
          </a:ln>
        </p:spPr>
        <p:txBody>
          <a:bodyPr/>
          <a:lstStyle/>
          <a:p>
            <a:endParaRPr lang="en-US"/>
          </a:p>
        </p:txBody>
      </p:sp>
      <p:sp>
        <p:nvSpPr>
          <p:cNvPr id="11" name="Text 9"/>
          <p:cNvSpPr/>
          <p:nvPr/>
        </p:nvSpPr>
        <p:spPr>
          <a:xfrm>
            <a:off x="974884" y="5460444"/>
            <a:ext cx="2687360" cy="335875"/>
          </a:xfrm>
          <a:prstGeom prst="rect">
            <a:avLst/>
          </a:prstGeom>
          <a:noFill/>
          <a:ln/>
        </p:spPr>
        <p:txBody>
          <a:bodyPr wrap="none" lIns="0" tIns="0" rIns="0" bIns="0" rtlCol="0" anchor="t"/>
          <a:lstStyle/>
          <a:p>
            <a:pPr marL="0" indent="0">
              <a:lnSpc>
                <a:spcPts val="2600"/>
              </a:lnSpc>
              <a:buNone/>
            </a:pPr>
            <a:r>
              <a:rPr lang="en-US" sz="2100" dirty="0">
                <a:solidFill>
                  <a:srgbClr val="2C3249"/>
                </a:solidFill>
                <a:latin typeface="Kanit" pitchFamily="34" charset="0"/>
                <a:ea typeface="Kanit" pitchFamily="34" charset="-122"/>
                <a:cs typeface="Kanit" pitchFamily="34" charset="-120"/>
              </a:rPr>
              <a:t>Recommendation 3</a:t>
            </a:r>
            <a:endParaRPr lang="en-US" sz="2100" dirty="0"/>
          </a:p>
        </p:txBody>
      </p:sp>
      <p:sp>
        <p:nvSpPr>
          <p:cNvPr id="12" name="Text 10"/>
          <p:cNvSpPr/>
          <p:nvPr/>
        </p:nvSpPr>
        <p:spPr>
          <a:xfrm>
            <a:off x="974884" y="5925264"/>
            <a:ext cx="6010394" cy="1375886"/>
          </a:xfrm>
          <a:prstGeom prst="rect">
            <a:avLst/>
          </a:prstGeom>
          <a:noFill/>
          <a:ln/>
        </p:spPr>
        <p:txBody>
          <a:bodyPr wrap="square" lIns="0" tIns="0" rIns="0" bIns="0" rtlCol="0" anchor="t"/>
          <a:lstStyle/>
          <a:p>
            <a:pPr marL="0" indent="0">
              <a:lnSpc>
                <a:spcPts val="2700"/>
              </a:lnSpc>
              <a:buNone/>
            </a:pPr>
            <a:r>
              <a:rPr lang="en-US" sz="1650" dirty="0">
                <a:solidFill>
                  <a:srgbClr val="2C3249"/>
                </a:solidFill>
                <a:latin typeface="Martel Sans" pitchFamily="34" charset="0"/>
                <a:ea typeface="Martel Sans" pitchFamily="34" charset="-122"/>
                <a:cs typeface="Martel Sans" pitchFamily="34" charset="-120"/>
              </a:rPr>
              <a:t>Conduct a comprehensive root cause analysis at the plant with consistently higher defect rates, identifying potential plant-specific factors or process variations contributing to defect occurrences.</a:t>
            </a:r>
            <a:endParaRPr lang="en-US" sz="1650" dirty="0"/>
          </a:p>
        </p:txBody>
      </p:sp>
      <p:sp>
        <p:nvSpPr>
          <p:cNvPr id="13" name="Shape 11"/>
          <p:cNvSpPr/>
          <p:nvPr/>
        </p:nvSpPr>
        <p:spPr>
          <a:xfrm>
            <a:off x="7422713" y="5237917"/>
            <a:ext cx="6455450" cy="2285762"/>
          </a:xfrm>
          <a:prstGeom prst="roundRect">
            <a:avLst>
              <a:gd name="adj" fmla="val 3950"/>
            </a:avLst>
          </a:prstGeom>
          <a:solidFill>
            <a:srgbClr val="DFECE9"/>
          </a:solidFill>
          <a:ln w="7620">
            <a:solidFill>
              <a:srgbClr val="C5D2CF"/>
            </a:solidFill>
            <a:prstDash val="solid"/>
          </a:ln>
        </p:spPr>
        <p:txBody>
          <a:bodyPr/>
          <a:lstStyle/>
          <a:p>
            <a:endParaRPr lang="en-US"/>
          </a:p>
        </p:txBody>
      </p:sp>
      <p:sp>
        <p:nvSpPr>
          <p:cNvPr id="14" name="Text 12"/>
          <p:cNvSpPr/>
          <p:nvPr/>
        </p:nvSpPr>
        <p:spPr>
          <a:xfrm>
            <a:off x="7645241" y="5460444"/>
            <a:ext cx="2687360" cy="335875"/>
          </a:xfrm>
          <a:prstGeom prst="rect">
            <a:avLst/>
          </a:prstGeom>
          <a:noFill/>
          <a:ln/>
        </p:spPr>
        <p:txBody>
          <a:bodyPr wrap="none" lIns="0" tIns="0" rIns="0" bIns="0" rtlCol="0" anchor="t"/>
          <a:lstStyle/>
          <a:p>
            <a:pPr marL="0" indent="0">
              <a:lnSpc>
                <a:spcPts val="2600"/>
              </a:lnSpc>
              <a:buNone/>
            </a:pPr>
            <a:r>
              <a:rPr lang="en-US" sz="2100" dirty="0">
                <a:solidFill>
                  <a:srgbClr val="2C3249"/>
                </a:solidFill>
                <a:latin typeface="Kanit" pitchFamily="34" charset="0"/>
                <a:ea typeface="Kanit" pitchFamily="34" charset="-122"/>
                <a:cs typeface="Kanit" pitchFamily="34" charset="-120"/>
              </a:rPr>
              <a:t>Recommendation 4</a:t>
            </a:r>
            <a:endParaRPr lang="en-US" sz="2100" dirty="0"/>
          </a:p>
        </p:txBody>
      </p:sp>
      <p:sp>
        <p:nvSpPr>
          <p:cNvPr id="15" name="Text 13"/>
          <p:cNvSpPr/>
          <p:nvPr/>
        </p:nvSpPr>
        <p:spPr>
          <a:xfrm>
            <a:off x="7645241" y="5925264"/>
            <a:ext cx="6010394" cy="1375886"/>
          </a:xfrm>
          <a:prstGeom prst="rect">
            <a:avLst/>
          </a:prstGeom>
          <a:noFill/>
          <a:ln/>
        </p:spPr>
        <p:txBody>
          <a:bodyPr wrap="square" lIns="0" tIns="0" rIns="0" bIns="0" rtlCol="0" anchor="t"/>
          <a:lstStyle/>
          <a:p>
            <a:pPr marL="0" indent="0">
              <a:lnSpc>
                <a:spcPts val="2700"/>
              </a:lnSpc>
              <a:buNone/>
            </a:pPr>
            <a:r>
              <a:rPr lang="en-US" sz="1650" dirty="0">
                <a:solidFill>
                  <a:srgbClr val="2C3249"/>
                </a:solidFill>
                <a:latin typeface="Martel Sans" pitchFamily="34" charset="0"/>
                <a:ea typeface="Martel Sans" pitchFamily="34" charset="-122"/>
                <a:cs typeface="Martel Sans" pitchFamily="34" charset="-120"/>
              </a:rPr>
              <a:t>Invest in training and process improvements related to the specific defect category identified as contributing to a significant portion of quality issues, addressing the root cause and improving overall quality control.</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46430-7635-65A9-F39E-3FA8362ADB9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5C4BFB5-C932-B53D-2BA2-F8ACA865AD2A}"/>
              </a:ext>
            </a:extLst>
          </p:cNvPr>
          <p:cNvPicPr>
            <a:picLocks noChangeAspect="1"/>
          </p:cNvPicPr>
          <p:nvPr/>
        </p:nvPicPr>
        <p:blipFill>
          <a:blip r:embed="rId3"/>
          <a:stretch>
            <a:fillRect/>
          </a:stretch>
        </p:blipFill>
        <p:spPr>
          <a:xfrm>
            <a:off x="0" y="0"/>
            <a:ext cx="5486400" cy="8229600"/>
          </a:xfrm>
          <a:prstGeom prst="rect">
            <a:avLst/>
          </a:prstGeom>
        </p:spPr>
      </p:pic>
      <p:sp>
        <p:nvSpPr>
          <p:cNvPr id="4" name="Text 0">
            <a:extLst>
              <a:ext uri="{FF2B5EF4-FFF2-40B4-BE49-F238E27FC236}">
                <a16:creationId xmlns:a16="http://schemas.microsoft.com/office/drawing/2014/main" id="{6809D254-8EC7-6C48-946F-39075F786C10}"/>
              </a:ext>
            </a:extLst>
          </p:cNvPr>
          <p:cNvSpPr/>
          <p:nvPr/>
        </p:nvSpPr>
        <p:spPr>
          <a:xfrm>
            <a:off x="6020514" y="626748"/>
            <a:ext cx="7304246" cy="1337191"/>
          </a:xfrm>
          <a:prstGeom prst="rect">
            <a:avLst/>
          </a:prstGeom>
          <a:noFill/>
          <a:ln/>
        </p:spPr>
        <p:txBody>
          <a:bodyPr wrap="square" lIns="0" tIns="0" rIns="0" bIns="0" rtlCol="0" anchor="t"/>
          <a:lstStyle/>
          <a:p>
            <a:pPr marL="0" indent="0">
              <a:lnSpc>
                <a:spcPts val="8900"/>
              </a:lnSpc>
              <a:buNone/>
            </a:pPr>
            <a:r>
              <a:rPr lang="en-US" sz="7100" dirty="0"/>
              <a:t>Team Onboarding </a:t>
            </a:r>
          </a:p>
        </p:txBody>
      </p:sp>
      <p:graphicFrame>
        <p:nvGraphicFramePr>
          <p:cNvPr id="10" name="Diagram 9">
            <a:extLst>
              <a:ext uri="{FF2B5EF4-FFF2-40B4-BE49-F238E27FC236}">
                <a16:creationId xmlns:a16="http://schemas.microsoft.com/office/drawing/2014/main" id="{21DCDE11-D980-A180-5DF1-4B0AFE625EAA}"/>
              </a:ext>
            </a:extLst>
          </p:cNvPr>
          <p:cNvGraphicFramePr/>
          <p:nvPr>
            <p:extLst>
              <p:ext uri="{D42A27DB-BD31-4B8C-83A1-F6EECF244321}">
                <p14:modId xmlns:p14="http://schemas.microsoft.com/office/powerpoint/2010/main" val="2446397739"/>
              </p:ext>
            </p:extLst>
          </p:nvPr>
        </p:nvGraphicFramePr>
        <p:xfrm>
          <a:off x="5457825" y="2246948"/>
          <a:ext cx="9172575" cy="50481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hape 2">
            <a:extLst>
              <a:ext uri="{FF2B5EF4-FFF2-40B4-BE49-F238E27FC236}">
                <a16:creationId xmlns:a16="http://schemas.microsoft.com/office/drawing/2014/main" id="{B11ADB7C-6128-A366-5615-6AF517E8555D}"/>
              </a:ext>
            </a:extLst>
          </p:cNvPr>
          <p:cNvSpPr/>
          <p:nvPr/>
        </p:nvSpPr>
        <p:spPr>
          <a:xfrm>
            <a:off x="6406277" y="6854785"/>
            <a:ext cx="420529" cy="420529"/>
          </a:xfrm>
          <a:prstGeom prst="roundRect">
            <a:avLst>
              <a:gd name="adj" fmla="val 21741867"/>
            </a:avLst>
          </a:prstGeom>
          <a:noFill/>
          <a:ln w="7620">
            <a:solidFill>
              <a:srgbClr val="FFFFFF"/>
            </a:solidFill>
            <a:prstDash val="solid"/>
          </a:ln>
        </p:spPr>
        <p:txBody>
          <a:bodyPr/>
          <a:lstStyle/>
          <a:p>
            <a:endParaRPr lang="en-US"/>
          </a:p>
        </p:txBody>
      </p:sp>
      <p:sp>
        <p:nvSpPr>
          <p:cNvPr id="8" name="Text 3">
            <a:extLst>
              <a:ext uri="{FF2B5EF4-FFF2-40B4-BE49-F238E27FC236}">
                <a16:creationId xmlns:a16="http://schemas.microsoft.com/office/drawing/2014/main" id="{64FAEF9E-0264-055E-AEA3-79C893D0B15D}"/>
              </a:ext>
            </a:extLst>
          </p:cNvPr>
          <p:cNvSpPr/>
          <p:nvPr/>
        </p:nvSpPr>
        <p:spPr>
          <a:xfrm>
            <a:off x="6958132" y="6835021"/>
            <a:ext cx="1751648" cy="460057"/>
          </a:xfrm>
          <a:prstGeom prst="rect">
            <a:avLst/>
          </a:prstGeom>
          <a:noFill/>
          <a:ln/>
        </p:spPr>
        <p:txBody>
          <a:bodyPr wrap="none" lIns="0" tIns="0" rIns="0" bIns="0" rtlCol="0" anchor="t"/>
          <a:lstStyle/>
          <a:p>
            <a:pPr marL="0" indent="0" algn="l">
              <a:lnSpc>
                <a:spcPts val="3600"/>
              </a:lnSpc>
              <a:buNone/>
            </a:pPr>
            <a:endParaRPr lang="en-US" sz="2550" dirty="0"/>
          </a:p>
        </p:txBody>
      </p:sp>
      <p:pic>
        <p:nvPicPr>
          <p:cNvPr id="12" name="Picture 11" descr="A group of people embling a puzzle&#10;&#10;Description automatically generated">
            <a:extLst>
              <a:ext uri="{FF2B5EF4-FFF2-40B4-BE49-F238E27FC236}">
                <a16:creationId xmlns:a16="http://schemas.microsoft.com/office/drawing/2014/main" id="{19BE3944-47C3-4CF7-BCB7-F3A58FAAFC98}"/>
              </a:ext>
            </a:extLst>
          </p:cNvPr>
          <p:cNvPicPr>
            <a:picLocks noChangeAspect="1"/>
          </p:cNvPicPr>
          <p:nvPr/>
        </p:nvPicPr>
        <p:blipFill>
          <a:blip r:embed="rId9"/>
          <a:stretch>
            <a:fillRect/>
          </a:stretch>
        </p:blipFill>
        <p:spPr>
          <a:xfrm>
            <a:off x="-48015" y="2518574"/>
            <a:ext cx="5553856" cy="4396221"/>
          </a:xfrm>
          <a:prstGeom prst="rect">
            <a:avLst/>
          </a:prstGeom>
        </p:spPr>
      </p:pic>
    </p:spTree>
    <p:extLst>
      <p:ext uri="{BB962C8B-B14F-4D97-AF65-F5344CB8AC3E}">
        <p14:creationId xmlns:p14="http://schemas.microsoft.com/office/powerpoint/2010/main" val="126210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9859" y="613410"/>
            <a:ext cx="5570934" cy="696278"/>
          </a:xfrm>
          <a:prstGeom prst="rect">
            <a:avLst/>
          </a:prstGeom>
          <a:noFill/>
          <a:ln/>
        </p:spPr>
        <p:txBody>
          <a:bodyPr wrap="none" lIns="0" tIns="0" rIns="0" bIns="0" rtlCol="0" anchor="t"/>
          <a:lstStyle/>
          <a:p>
            <a:pPr marL="0" indent="0">
              <a:lnSpc>
                <a:spcPts val="5450"/>
              </a:lnSpc>
              <a:buNone/>
            </a:pPr>
            <a:r>
              <a:rPr lang="en-US" sz="4350" dirty="0">
                <a:solidFill>
                  <a:srgbClr val="272D45"/>
                </a:solidFill>
                <a:latin typeface="Kanit" pitchFamily="34" charset="0"/>
                <a:ea typeface="Kanit" pitchFamily="34" charset="-122"/>
                <a:cs typeface="Kanit" pitchFamily="34" charset="-120"/>
              </a:rPr>
              <a:t>Introduction</a:t>
            </a:r>
            <a:endParaRPr lang="en-US" sz="4350" dirty="0"/>
          </a:p>
        </p:txBody>
      </p:sp>
      <p:sp>
        <p:nvSpPr>
          <p:cNvPr id="3" name="Text 1"/>
          <p:cNvSpPr/>
          <p:nvPr/>
        </p:nvSpPr>
        <p:spPr>
          <a:xfrm>
            <a:off x="779859" y="1755338"/>
            <a:ext cx="13070681" cy="1426369"/>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The purpose of this analysis is to provide a comprehensive understanding of the defected items within our manufacturing processes. Through meticulous data exploration, we will identify key defect categories, defect types, and patterns over time. This analysis aims to pinpoint areas for improvement and inform strategic decisions to enhance overall product quality.</a:t>
            </a:r>
            <a:endParaRPr lang="en-US" sz="1750" dirty="0"/>
          </a:p>
        </p:txBody>
      </p:sp>
      <p:sp>
        <p:nvSpPr>
          <p:cNvPr id="4" name="Shape 2"/>
          <p:cNvSpPr/>
          <p:nvPr/>
        </p:nvSpPr>
        <p:spPr>
          <a:xfrm>
            <a:off x="779859" y="3682960"/>
            <a:ext cx="501372" cy="501372"/>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5" name="Text 3"/>
          <p:cNvSpPr/>
          <p:nvPr/>
        </p:nvSpPr>
        <p:spPr>
          <a:xfrm>
            <a:off x="979646" y="3766542"/>
            <a:ext cx="101679" cy="334208"/>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pitchFamily="34" charset="0"/>
                <a:ea typeface="Kanit" pitchFamily="34" charset="-122"/>
                <a:cs typeface="Kanit" pitchFamily="34" charset="-120"/>
              </a:rPr>
              <a:t>1</a:t>
            </a:r>
            <a:endParaRPr lang="en-US" sz="2600" dirty="0"/>
          </a:p>
        </p:txBody>
      </p:sp>
      <p:sp>
        <p:nvSpPr>
          <p:cNvPr id="6" name="Text 4"/>
          <p:cNvSpPr/>
          <p:nvPr/>
        </p:nvSpPr>
        <p:spPr>
          <a:xfrm>
            <a:off x="1503998" y="3682960"/>
            <a:ext cx="2785467" cy="348258"/>
          </a:xfrm>
          <a:prstGeom prst="rect">
            <a:avLst/>
          </a:prstGeom>
          <a:noFill/>
          <a:ln/>
        </p:spPr>
        <p:txBody>
          <a:bodyPr wrap="none" lIns="0" tIns="0" rIns="0" bIns="0" rtlCol="0" anchor="t"/>
          <a:lstStyle/>
          <a:p>
            <a:pPr marL="0" indent="0">
              <a:lnSpc>
                <a:spcPts val="2700"/>
              </a:lnSpc>
              <a:buNone/>
            </a:pPr>
            <a:r>
              <a:rPr lang="en-US" sz="2150" dirty="0">
                <a:solidFill>
                  <a:srgbClr val="2C3249"/>
                </a:solidFill>
                <a:latin typeface="Kanit" pitchFamily="34" charset="0"/>
                <a:ea typeface="Kanit" pitchFamily="34" charset="-122"/>
                <a:cs typeface="Kanit" pitchFamily="34" charset="-120"/>
              </a:rPr>
              <a:t>Objective 1</a:t>
            </a:r>
            <a:endParaRPr lang="en-US" sz="2150" dirty="0"/>
          </a:p>
        </p:txBody>
      </p:sp>
      <p:sp>
        <p:nvSpPr>
          <p:cNvPr id="7" name="Text 5"/>
          <p:cNvSpPr/>
          <p:nvPr/>
        </p:nvSpPr>
        <p:spPr>
          <a:xfrm>
            <a:off x="1503998" y="4164806"/>
            <a:ext cx="5699879" cy="1069777"/>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Explore defect categories, identifying the most prevalent defect types within our production processes.</a:t>
            </a:r>
            <a:endParaRPr lang="en-US" sz="1750" dirty="0"/>
          </a:p>
        </p:txBody>
      </p:sp>
      <p:sp>
        <p:nvSpPr>
          <p:cNvPr id="8" name="Shape 6"/>
          <p:cNvSpPr/>
          <p:nvPr/>
        </p:nvSpPr>
        <p:spPr>
          <a:xfrm>
            <a:off x="7426642" y="3682960"/>
            <a:ext cx="501372" cy="501372"/>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9" name="Text 7"/>
          <p:cNvSpPr/>
          <p:nvPr/>
        </p:nvSpPr>
        <p:spPr>
          <a:xfrm>
            <a:off x="7592735" y="3766542"/>
            <a:ext cx="169188" cy="334208"/>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pitchFamily="34" charset="0"/>
                <a:ea typeface="Kanit" pitchFamily="34" charset="-122"/>
                <a:cs typeface="Kanit" pitchFamily="34" charset="-120"/>
              </a:rPr>
              <a:t>2</a:t>
            </a:r>
            <a:endParaRPr lang="en-US" sz="2600" dirty="0"/>
          </a:p>
        </p:txBody>
      </p:sp>
      <p:sp>
        <p:nvSpPr>
          <p:cNvPr id="10" name="Text 8"/>
          <p:cNvSpPr/>
          <p:nvPr/>
        </p:nvSpPr>
        <p:spPr>
          <a:xfrm>
            <a:off x="8150781" y="3682960"/>
            <a:ext cx="2785467" cy="348258"/>
          </a:xfrm>
          <a:prstGeom prst="rect">
            <a:avLst/>
          </a:prstGeom>
          <a:noFill/>
          <a:ln/>
        </p:spPr>
        <p:txBody>
          <a:bodyPr wrap="none" lIns="0" tIns="0" rIns="0" bIns="0" rtlCol="0" anchor="t"/>
          <a:lstStyle/>
          <a:p>
            <a:pPr marL="0" indent="0">
              <a:lnSpc>
                <a:spcPts val="2700"/>
              </a:lnSpc>
              <a:buNone/>
            </a:pPr>
            <a:r>
              <a:rPr lang="en-US" sz="2150" dirty="0">
                <a:solidFill>
                  <a:srgbClr val="2C3249"/>
                </a:solidFill>
                <a:latin typeface="Kanit" pitchFamily="34" charset="0"/>
                <a:ea typeface="Kanit" pitchFamily="34" charset="-122"/>
                <a:cs typeface="Kanit" pitchFamily="34" charset="-120"/>
              </a:rPr>
              <a:t>Objective 2</a:t>
            </a:r>
            <a:endParaRPr lang="en-US" sz="2150" dirty="0"/>
          </a:p>
        </p:txBody>
      </p:sp>
      <p:sp>
        <p:nvSpPr>
          <p:cNvPr id="11" name="Text 9"/>
          <p:cNvSpPr/>
          <p:nvPr/>
        </p:nvSpPr>
        <p:spPr>
          <a:xfrm>
            <a:off x="8150781" y="4164806"/>
            <a:ext cx="5699879" cy="1069777"/>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Analyze defect trends over time, highlighting any seasonal variations or emerging patterns in defect occurrences.</a:t>
            </a:r>
            <a:endParaRPr lang="en-US" sz="1750" dirty="0"/>
          </a:p>
        </p:txBody>
      </p:sp>
      <p:sp>
        <p:nvSpPr>
          <p:cNvPr id="12" name="Shape 10"/>
          <p:cNvSpPr/>
          <p:nvPr/>
        </p:nvSpPr>
        <p:spPr>
          <a:xfrm>
            <a:off x="779859" y="5707975"/>
            <a:ext cx="501372" cy="501372"/>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13" name="Text 11"/>
          <p:cNvSpPr/>
          <p:nvPr/>
        </p:nvSpPr>
        <p:spPr>
          <a:xfrm>
            <a:off x="944642" y="5791557"/>
            <a:ext cx="171807" cy="334208"/>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pitchFamily="34" charset="0"/>
                <a:ea typeface="Kanit" pitchFamily="34" charset="-122"/>
                <a:cs typeface="Kanit" pitchFamily="34" charset="-120"/>
              </a:rPr>
              <a:t>3</a:t>
            </a:r>
            <a:endParaRPr lang="en-US" sz="2600" dirty="0"/>
          </a:p>
        </p:txBody>
      </p:sp>
      <p:sp>
        <p:nvSpPr>
          <p:cNvPr id="14" name="Text 12"/>
          <p:cNvSpPr/>
          <p:nvPr/>
        </p:nvSpPr>
        <p:spPr>
          <a:xfrm>
            <a:off x="1503998" y="5707975"/>
            <a:ext cx="2785467" cy="348258"/>
          </a:xfrm>
          <a:prstGeom prst="rect">
            <a:avLst/>
          </a:prstGeom>
          <a:noFill/>
          <a:ln/>
        </p:spPr>
        <p:txBody>
          <a:bodyPr wrap="none" lIns="0" tIns="0" rIns="0" bIns="0" rtlCol="0" anchor="t"/>
          <a:lstStyle/>
          <a:p>
            <a:pPr marL="0" indent="0">
              <a:lnSpc>
                <a:spcPts val="2700"/>
              </a:lnSpc>
              <a:buNone/>
            </a:pPr>
            <a:r>
              <a:rPr lang="en-US" sz="2150" dirty="0">
                <a:solidFill>
                  <a:srgbClr val="2C3249"/>
                </a:solidFill>
                <a:latin typeface="Kanit" pitchFamily="34" charset="0"/>
                <a:ea typeface="Kanit" pitchFamily="34" charset="-122"/>
                <a:cs typeface="Kanit" pitchFamily="34" charset="-120"/>
              </a:rPr>
              <a:t>Objective 3</a:t>
            </a:r>
            <a:endParaRPr lang="en-US" sz="2150" dirty="0"/>
          </a:p>
        </p:txBody>
      </p:sp>
      <p:sp>
        <p:nvSpPr>
          <p:cNvPr id="15" name="Text 13"/>
          <p:cNvSpPr/>
          <p:nvPr/>
        </p:nvSpPr>
        <p:spPr>
          <a:xfrm>
            <a:off x="1503998" y="6189821"/>
            <a:ext cx="5699879" cy="1069777"/>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Identify key contributing factors to defects, such as vendor performance, material inconsistencies, or manufacturing process issues.</a:t>
            </a:r>
            <a:endParaRPr lang="en-US" sz="1750" dirty="0"/>
          </a:p>
        </p:txBody>
      </p:sp>
      <p:sp>
        <p:nvSpPr>
          <p:cNvPr id="16" name="Shape 14"/>
          <p:cNvSpPr/>
          <p:nvPr/>
        </p:nvSpPr>
        <p:spPr>
          <a:xfrm>
            <a:off x="7426642" y="5707975"/>
            <a:ext cx="501372" cy="501372"/>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17" name="Text 15"/>
          <p:cNvSpPr/>
          <p:nvPr/>
        </p:nvSpPr>
        <p:spPr>
          <a:xfrm>
            <a:off x="7586901" y="5791557"/>
            <a:ext cx="180856" cy="334208"/>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latin typeface="Kanit" pitchFamily="34" charset="0"/>
                <a:ea typeface="Kanit" pitchFamily="34" charset="-122"/>
                <a:cs typeface="Kanit" pitchFamily="34" charset="-120"/>
              </a:rPr>
              <a:t>4</a:t>
            </a:r>
            <a:endParaRPr lang="en-US" sz="2600" dirty="0"/>
          </a:p>
        </p:txBody>
      </p:sp>
      <p:sp>
        <p:nvSpPr>
          <p:cNvPr id="18" name="Text 16"/>
          <p:cNvSpPr/>
          <p:nvPr/>
        </p:nvSpPr>
        <p:spPr>
          <a:xfrm>
            <a:off x="8150781" y="5707975"/>
            <a:ext cx="2785467" cy="348258"/>
          </a:xfrm>
          <a:prstGeom prst="rect">
            <a:avLst/>
          </a:prstGeom>
          <a:noFill/>
          <a:ln/>
        </p:spPr>
        <p:txBody>
          <a:bodyPr wrap="none" lIns="0" tIns="0" rIns="0" bIns="0" rtlCol="0" anchor="t"/>
          <a:lstStyle/>
          <a:p>
            <a:pPr marL="0" indent="0">
              <a:lnSpc>
                <a:spcPts val="2700"/>
              </a:lnSpc>
              <a:buNone/>
            </a:pPr>
            <a:r>
              <a:rPr lang="en-US" sz="2150" dirty="0">
                <a:solidFill>
                  <a:srgbClr val="2C3249"/>
                </a:solidFill>
                <a:latin typeface="Kanit" pitchFamily="34" charset="0"/>
                <a:ea typeface="Kanit" pitchFamily="34" charset="-122"/>
                <a:cs typeface="Kanit" pitchFamily="34" charset="-120"/>
              </a:rPr>
              <a:t>Objective 4</a:t>
            </a:r>
            <a:endParaRPr lang="en-US" sz="2150" dirty="0"/>
          </a:p>
        </p:txBody>
      </p:sp>
      <p:sp>
        <p:nvSpPr>
          <p:cNvPr id="19" name="Text 17"/>
          <p:cNvSpPr/>
          <p:nvPr/>
        </p:nvSpPr>
        <p:spPr>
          <a:xfrm>
            <a:off x="8150781" y="6189821"/>
            <a:ext cx="5699879" cy="1426369"/>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Develop actionable insights and recommendations to address the root causes of defects, leading to improvements in quality control and overall product quality.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4004" y="474583"/>
            <a:ext cx="4959429" cy="539353"/>
          </a:xfrm>
          <a:prstGeom prst="rect">
            <a:avLst/>
          </a:prstGeom>
          <a:noFill/>
          <a:ln/>
        </p:spPr>
        <p:txBody>
          <a:bodyPr wrap="none" lIns="0" tIns="0" rIns="0" bIns="0" rtlCol="0" anchor="t"/>
          <a:lstStyle/>
          <a:p>
            <a:pPr marL="0" indent="0">
              <a:lnSpc>
                <a:spcPts val="4200"/>
              </a:lnSpc>
              <a:buNone/>
            </a:pPr>
            <a:r>
              <a:rPr lang="en-US" sz="3350" dirty="0">
                <a:solidFill>
                  <a:srgbClr val="272D45"/>
                </a:solidFill>
                <a:latin typeface="Kanit" pitchFamily="34" charset="0"/>
                <a:ea typeface="Kanit" pitchFamily="34" charset="-122"/>
                <a:cs typeface="Kanit" pitchFamily="34" charset="-120"/>
              </a:rPr>
              <a:t>Data Source and Structure</a:t>
            </a:r>
            <a:endParaRPr lang="en-US" sz="3350" dirty="0"/>
          </a:p>
        </p:txBody>
      </p:sp>
      <p:sp>
        <p:nvSpPr>
          <p:cNvPr id="3" name="Text 1"/>
          <p:cNvSpPr/>
          <p:nvPr/>
        </p:nvSpPr>
        <p:spPr>
          <a:xfrm>
            <a:off x="604004" y="1359098"/>
            <a:ext cx="13422392" cy="552450"/>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The foundation of our analysis is a comprehensive dataset drawn from various sources within our manufacturing system. This dataset encompasses information about defected items, along with related details about their categories, types, locations, vendors, and production dates.</a:t>
            </a:r>
            <a:endParaRPr lang="en-US" sz="1350" dirty="0"/>
          </a:p>
        </p:txBody>
      </p:sp>
      <p:sp>
        <p:nvSpPr>
          <p:cNvPr id="4" name="Shape 2"/>
          <p:cNvSpPr/>
          <p:nvPr/>
        </p:nvSpPr>
        <p:spPr>
          <a:xfrm>
            <a:off x="604004" y="2105620"/>
            <a:ext cx="13422392" cy="5659755"/>
          </a:xfrm>
          <a:prstGeom prst="roundRect">
            <a:avLst>
              <a:gd name="adj" fmla="val 1281"/>
            </a:avLst>
          </a:prstGeom>
          <a:noFill/>
          <a:ln w="7620">
            <a:solidFill>
              <a:srgbClr val="000000">
                <a:alpha val="8000"/>
              </a:srgbClr>
            </a:solidFill>
            <a:prstDash val="solid"/>
          </a:ln>
        </p:spPr>
        <p:txBody>
          <a:bodyPr/>
          <a:lstStyle/>
          <a:p>
            <a:endParaRPr lang="en-US"/>
          </a:p>
        </p:txBody>
      </p:sp>
      <p:sp>
        <p:nvSpPr>
          <p:cNvPr id="5" name="Shape 3"/>
          <p:cNvSpPr/>
          <p:nvPr/>
        </p:nvSpPr>
        <p:spPr>
          <a:xfrm>
            <a:off x="611624" y="2113240"/>
            <a:ext cx="13407152" cy="498396"/>
          </a:xfrm>
          <a:prstGeom prst="rect">
            <a:avLst/>
          </a:prstGeom>
          <a:solidFill>
            <a:srgbClr val="FFFFFF">
              <a:alpha val="4000"/>
            </a:srgbClr>
          </a:solidFill>
          <a:ln/>
        </p:spPr>
        <p:txBody>
          <a:bodyPr/>
          <a:lstStyle/>
          <a:p>
            <a:endParaRPr lang="en-US"/>
          </a:p>
        </p:txBody>
      </p:sp>
      <p:sp>
        <p:nvSpPr>
          <p:cNvPr id="6" name="Text 4"/>
          <p:cNvSpPr/>
          <p:nvPr/>
        </p:nvSpPr>
        <p:spPr>
          <a:xfrm>
            <a:off x="784146" y="2224326"/>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Table</a:t>
            </a:r>
            <a:endParaRPr lang="en-US" sz="1350" dirty="0"/>
          </a:p>
        </p:txBody>
      </p:sp>
      <p:sp>
        <p:nvSpPr>
          <p:cNvPr id="7" name="Text 5"/>
          <p:cNvSpPr/>
          <p:nvPr/>
        </p:nvSpPr>
        <p:spPr>
          <a:xfrm>
            <a:off x="7491532" y="2224326"/>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Description</a:t>
            </a:r>
            <a:endParaRPr lang="en-US" sz="1350" dirty="0"/>
          </a:p>
        </p:txBody>
      </p:sp>
      <p:sp>
        <p:nvSpPr>
          <p:cNvPr id="8" name="Shape 6"/>
          <p:cNvSpPr/>
          <p:nvPr/>
        </p:nvSpPr>
        <p:spPr>
          <a:xfrm>
            <a:off x="611624" y="2611636"/>
            <a:ext cx="13407152" cy="774621"/>
          </a:xfrm>
          <a:prstGeom prst="rect">
            <a:avLst/>
          </a:prstGeom>
          <a:solidFill>
            <a:srgbClr val="000000">
              <a:alpha val="4000"/>
            </a:srgbClr>
          </a:solidFill>
          <a:ln/>
        </p:spPr>
        <p:txBody>
          <a:bodyPr/>
          <a:lstStyle/>
          <a:p>
            <a:endParaRPr lang="en-US"/>
          </a:p>
        </p:txBody>
      </p:sp>
      <p:sp>
        <p:nvSpPr>
          <p:cNvPr id="9" name="Text 7"/>
          <p:cNvSpPr/>
          <p:nvPr/>
        </p:nvSpPr>
        <p:spPr>
          <a:xfrm>
            <a:off x="784146" y="2722721"/>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fDefected\_Items</a:t>
            </a:r>
            <a:endParaRPr lang="en-US" sz="1350" dirty="0"/>
          </a:p>
        </p:txBody>
      </p:sp>
      <p:sp>
        <p:nvSpPr>
          <p:cNvPr id="10" name="Text 8"/>
          <p:cNvSpPr/>
          <p:nvPr/>
        </p:nvSpPr>
        <p:spPr>
          <a:xfrm>
            <a:off x="7491532" y="2722721"/>
            <a:ext cx="6354723" cy="552450"/>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Main fact table containing information about defected items, including defect date, category, type, location, vendor, and material type.</a:t>
            </a:r>
            <a:endParaRPr lang="en-US" sz="1350" dirty="0"/>
          </a:p>
        </p:txBody>
      </p:sp>
      <p:sp>
        <p:nvSpPr>
          <p:cNvPr id="11" name="Shape 9"/>
          <p:cNvSpPr/>
          <p:nvPr/>
        </p:nvSpPr>
        <p:spPr>
          <a:xfrm>
            <a:off x="611624" y="3386257"/>
            <a:ext cx="13407152" cy="774621"/>
          </a:xfrm>
          <a:prstGeom prst="rect">
            <a:avLst/>
          </a:prstGeom>
          <a:solidFill>
            <a:srgbClr val="FFFFFF">
              <a:alpha val="4000"/>
            </a:srgbClr>
          </a:solidFill>
          <a:ln/>
        </p:spPr>
        <p:txBody>
          <a:bodyPr/>
          <a:lstStyle/>
          <a:p>
            <a:endParaRPr lang="en-US"/>
          </a:p>
        </p:txBody>
      </p:sp>
      <p:sp>
        <p:nvSpPr>
          <p:cNvPr id="12" name="Text 10"/>
          <p:cNvSpPr/>
          <p:nvPr/>
        </p:nvSpPr>
        <p:spPr>
          <a:xfrm>
            <a:off x="784146" y="3497342"/>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dCalendr</a:t>
            </a:r>
            <a:endParaRPr lang="en-US" sz="1350" dirty="0"/>
          </a:p>
        </p:txBody>
      </p:sp>
      <p:sp>
        <p:nvSpPr>
          <p:cNvPr id="13" name="Text 11"/>
          <p:cNvSpPr/>
          <p:nvPr/>
        </p:nvSpPr>
        <p:spPr>
          <a:xfrm>
            <a:off x="7491532" y="3497342"/>
            <a:ext cx="6354723" cy="552450"/>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Dimension table providing date information, including month, year, and quarter.</a:t>
            </a:r>
            <a:endParaRPr lang="en-US" sz="1350" dirty="0"/>
          </a:p>
        </p:txBody>
      </p:sp>
      <p:sp>
        <p:nvSpPr>
          <p:cNvPr id="14" name="Shape 12"/>
          <p:cNvSpPr/>
          <p:nvPr/>
        </p:nvSpPr>
        <p:spPr>
          <a:xfrm>
            <a:off x="611624" y="4160877"/>
            <a:ext cx="13407152" cy="774621"/>
          </a:xfrm>
          <a:prstGeom prst="rect">
            <a:avLst/>
          </a:prstGeom>
          <a:solidFill>
            <a:srgbClr val="000000">
              <a:alpha val="4000"/>
            </a:srgbClr>
          </a:solidFill>
          <a:ln/>
        </p:spPr>
        <p:txBody>
          <a:bodyPr/>
          <a:lstStyle/>
          <a:p>
            <a:endParaRPr lang="en-US"/>
          </a:p>
        </p:txBody>
      </p:sp>
      <p:sp>
        <p:nvSpPr>
          <p:cNvPr id="15" name="Text 13"/>
          <p:cNvSpPr/>
          <p:nvPr/>
        </p:nvSpPr>
        <p:spPr>
          <a:xfrm>
            <a:off x="784146" y="4271963"/>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dCategory</a:t>
            </a:r>
            <a:endParaRPr lang="en-US" sz="1350" dirty="0"/>
          </a:p>
        </p:txBody>
      </p:sp>
      <p:sp>
        <p:nvSpPr>
          <p:cNvPr id="16" name="Text 14"/>
          <p:cNvSpPr/>
          <p:nvPr/>
        </p:nvSpPr>
        <p:spPr>
          <a:xfrm>
            <a:off x="7491532" y="4271963"/>
            <a:ext cx="6354723" cy="552450"/>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Dimension table listing the various defect categories (e.g., cosmetic, functional, performance).</a:t>
            </a:r>
            <a:endParaRPr lang="en-US" sz="1350" dirty="0"/>
          </a:p>
        </p:txBody>
      </p:sp>
      <p:sp>
        <p:nvSpPr>
          <p:cNvPr id="17" name="Shape 15"/>
          <p:cNvSpPr/>
          <p:nvPr/>
        </p:nvSpPr>
        <p:spPr>
          <a:xfrm>
            <a:off x="611624" y="4935498"/>
            <a:ext cx="13407152" cy="774621"/>
          </a:xfrm>
          <a:prstGeom prst="rect">
            <a:avLst/>
          </a:prstGeom>
          <a:solidFill>
            <a:srgbClr val="FFFFFF">
              <a:alpha val="4000"/>
            </a:srgbClr>
          </a:solidFill>
          <a:ln/>
        </p:spPr>
        <p:txBody>
          <a:bodyPr/>
          <a:lstStyle/>
          <a:p>
            <a:endParaRPr lang="en-US"/>
          </a:p>
        </p:txBody>
      </p:sp>
      <p:sp>
        <p:nvSpPr>
          <p:cNvPr id="18" name="Text 16"/>
          <p:cNvSpPr/>
          <p:nvPr/>
        </p:nvSpPr>
        <p:spPr>
          <a:xfrm>
            <a:off x="784146" y="5046583"/>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dDefect\_Type</a:t>
            </a:r>
            <a:endParaRPr lang="en-US" sz="1350" dirty="0"/>
          </a:p>
        </p:txBody>
      </p:sp>
      <p:sp>
        <p:nvSpPr>
          <p:cNvPr id="19" name="Text 17"/>
          <p:cNvSpPr/>
          <p:nvPr/>
        </p:nvSpPr>
        <p:spPr>
          <a:xfrm>
            <a:off x="7491532" y="5046583"/>
            <a:ext cx="6354723" cy="552450"/>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Dimension table specifying the different types of defects within each category.</a:t>
            </a:r>
            <a:endParaRPr lang="en-US" sz="1350" dirty="0"/>
          </a:p>
        </p:txBody>
      </p:sp>
      <p:sp>
        <p:nvSpPr>
          <p:cNvPr id="20" name="Shape 18"/>
          <p:cNvSpPr/>
          <p:nvPr/>
        </p:nvSpPr>
        <p:spPr>
          <a:xfrm>
            <a:off x="611624" y="5710118"/>
            <a:ext cx="13407152" cy="774621"/>
          </a:xfrm>
          <a:prstGeom prst="rect">
            <a:avLst/>
          </a:prstGeom>
          <a:solidFill>
            <a:srgbClr val="000000">
              <a:alpha val="4000"/>
            </a:srgbClr>
          </a:solidFill>
          <a:ln/>
        </p:spPr>
        <p:txBody>
          <a:bodyPr/>
          <a:lstStyle/>
          <a:p>
            <a:endParaRPr lang="en-US"/>
          </a:p>
        </p:txBody>
      </p:sp>
      <p:sp>
        <p:nvSpPr>
          <p:cNvPr id="21" name="Text 19"/>
          <p:cNvSpPr/>
          <p:nvPr/>
        </p:nvSpPr>
        <p:spPr>
          <a:xfrm>
            <a:off x="784146" y="5821204"/>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dVendor</a:t>
            </a:r>
            <a:endParaRPr lang="en-US" sz="1350" dirty="0"/>
          </a:p>
        </p:txBody>
      </p:sp>
      <p:sp>
        <p:nvSpPr>
          <p:cNvPr id="22" name="Text 20"/>
          <p:cNvSpPr/>
          <p:nvPr/>
        </p:nvSpPr>
        <p:spPr>
          <a:xfrm>
            <a:off x="7491532" y="5821204"/>
            <a:ext cx="6354723" cy="552450"/>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Dimension table containing details about the vendors supplying materials or components.</a:t>
            </a:r>
            <a:endParaRPr lang="en-US" sz="1350" dirty="0"/>
          </a:p>
        </p:txBody>
      </p:sp>
      <p:sp>
        <p:nvSpPr>
          <p:cNvPr id="23" name="Shape 21"/>
          <p:cNvSpPr/>
          <p:nvPr/>
        </p:nvSpPr>
        <p:spPr>
          <a:xfrm>
            <a:off x="611624" y="6484739"/>
            <a:ext cx="13407152" cy="774621"/>
          </a:xfrm>
          <a:prstGeom prst="rect">
            <a:avLst/>
          </a:prstGeom>
          <a:solidFill>
            <a:srgbClr val="FFFFFF">
              <a:alpha val="4000"/>
            </a:srgbClr>
          </a:solidFill>
          <a:ln/>
        </p:spPr>
        <p:txBody>
          <a:bodyPr/>
          <a:lstStyle/>
          <a:p>
            <a:endParaRPr lang="en-US"/>
          </a:p>
        </p:txBody>
      </p:sp>
      <p:sp>
        <p:nvSpPr>
          <p:cNvPr id="24" name="Text 22"/>
          <p:cNvSpPr/>
          <p:nvPr/>
        </p:nvSpPr>
        <p:spPr>
          <a:xfrm>
            <a:off x="784146" y="6595824"/>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dPlants</a:t>
            </a:r>
            <a:endParaRPr lang="en-US" sz="1350" dirty="0"/>
          </a:p>
        </p:txBody>
      </p:sp>
      <p:sp>
        <p:nvSpPr>
          <p:cNvPr id="25" name="Text 23"/>
          <p:cNvSpPr/>
          <p:nvPr/>
        </p:nvSpPr>
        <p:spPr>
          <a:xfrm>
            <a:off x="7491532" y="6595824"/>
            <a:ext cx="6354723" cy="552450"/>
          </a:xfrm>
          <a:prstGeom prst="rect">
            <a:avLst/>
          </a:prstGeom>
          <a:noFill/>
          <a:ln/>
        </p:spPr>
        <p:txBody>
          <a:bodyPr wrap="squar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Dimension table listing the different manufacturing locations or plants where the defects occur.</a:t>
            </a:r>
            <a:endParaRPr lang="en-US" sz="1350" dirty="0"/>
          </a:p>
        </p:txBody>
      </p:sp>
      <p:sp>
        <p:nvSpPr>
          <p:cNvPr id="26" name="Shape 24"/>
          <p:cNvSpPr/>
          <p:nvPr/>
        </p:nvSpPr>
        <p:spPr>
          <a:xfrm>
            <a:off x="611624" y="7259360"/>
            <a:ext cx="13407152" cy="498396"/>
          </a:xfrm>
          <a:prstGeom prst="rect">
            <a:avLst/>
          </a:prstGeom>
          <a:solidFill>
            <a:srgbClr val="000000">
              <a:alpha val="4000"/>
            </a:srgbClr>
          </a:solidFill>
          <a:ln/>
        </p:spPr>
        <p:txBody>
          <a:bodyPr/>
          <a:lstStyle/>
          <a:p>
            <a:endParaRPr lang="en-US"/>
          </a:p>
        </p:txBody>
      </p:sp>
      <p:sp>
        <p:nvSpPr>
          <p:cNvPr id="27" name="Text 25"/>
          <p:cNvSpPr/>
          <p:nvPr/>
        </p:nvSpPr>
        <p:spPr>
          <a:xfrm>
            <a:off x="784146" y="7370445"/>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dMaterial\_Type</a:t>
            </a:r>
            <a:endParaRPr lang="en-US" sz="1350" dirty="0"/>
          </a:p>
        </p:txBody>
      </p:sp>
      <p:sp>
        <p:nvSpPr>
          <p:cNvPr id="28" name="Text 26"/>
          <p:cNvSpPr/>
          <p:nvPr/>
        </p:nvSpPr>
        <p:spPr>
          <a:xfrm>
            <a:off x="7491532" y="7370445"/>
            <a:ext cx="6354723" cy="276225"/>
          </a:xfrm>
          <a:prstGeom prst="rect">
            <a:avLst/>
          </a:prstGeom>
          <a:noFill/>
          <a:ln/>
        </p:spPr>
        <p:txBody>
          <a:bodyPr wrap="none" lIns="0" tIns="0" rIns="0" bIns="0" rtlCol="0" anchor="t"/>
          <a:lstStyle/>
          <a:p>
            <a:pPr marL="0" indent="0">
              <a:lnSpc>
                <a:spcPts val="2150"/>
              </a:lnSpc>
              <a:buNone/>
            </a:pPr>
            <a:r>
              <a:rPr lang="en-US" sz="1350" dirty="0">
                <a:solidFill>
                  <a:srgbClr val="2C3249"/>
                </a:solidFill>
                <a:latin typeface="Martel Sans" pitchFamily="34" charset="0"/>
                <a:ea typeface="Martel Sans" pitchFamily="34" charset="-122"/>
                <a:cs typeface="Martel Sans" pitchFamily="34" charset="-120"/>
              </a:rPr>
              <a:t>Dimension table listing the different materials used in production.</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94755" y="705445"/>
            <a:ext cx="6391513" cy="798909"/>
          </a:xfrm>
          <a:prstGeom prst="rect">
            <a:avLst/>
          </a:prstGeom>
          <a:noFill/>
          <a:ln/>
        </p:spPr>
        <p:txBody>
          <a:bodyPr wrap="none" lIns="0" tIns="0" rIns="0" bIns="0" rtlCol="0" anchor="t"/>
          <a:lstStyle/>
          <a:p>
            <a:pPr marL="0" indent="0">
              <a:lnSpc>
                <a:spcPts val="6250"/>
              </a:lnSpc>
              <a:buNone/>
            </a:pPr>
            <a:r>
              <a:rPr lang="en-US" sz="5000" dirty="0">
                <a:solidFill>
                  <a:srgbClr val="272D45"/>
                </a:solidFill>
                <a:latin typeface="Kanit" pitchFamily="34" charset="0"/>
                <a:ea typeface="Kanit" pitchFamily="34" charset="-122"/>
                <a:cs typeface="Kanit" pitchFamily="34" charset="-120"/>
              </a:rPr>
              <a:t>Key Metrics</a:t>
            </a:r>
            <a:endParaRPr lang="en-US" sz="5000" dirty="0"/>
          </a:p>
        </p:txBody>
      </p:sp>
      <p:sp>
        <p:nvSpPr>
          <p:cNvPr id="3" name="Text 1"/>
          <p:cNvSpPr/>
          <p:nvPr/>
        </p:nvSpPr>
        <p:spPr>
          <a:xfrm>
            <a:off x="894755" y="2015609"/>
            <a:ext cx="12840891" cy="1226939"/>
          </a:xfrm>
          <a:prstGeom prst="rect">
            <a:avLst/>
          </a:prstGeom>
          <a:noFill/>
          <a:ln/>
        </p:spPr>
        <p:txBody>
          <a:bodyPr wrap="square" lIns="0" tIns="0" rIns="0" bIns="0" rtlCol="0" anchor="t"/>
          <a:lstStyle/>
          <a:p>
            <a:pPr marL="0" indent="0">
              <a:lnSpc>
                <a:spcPts val="3200"/>
              </a:lnSpc>
              <a:buNone/>
            </a:pPr>
            <a:r>
              <a:rPr lang="en-US" sz="2000" dirty="0">
                <a:solidFill>
                  <a:srgbClr val="2C3249"/>
                </a:solidFill>
                <a:latin typeface="Martel Sans" pitchFamily="34" charset="0"/>
                <a:ea typeface="Martel Sans" pitchFamily="34" charset="-122"/>
                <a:cs typeface="Martel Sans" pitchFamily="34" charset="-120"/>
              </a:rPr>
              <a:t>To gain initial insights, we've identified key metrics that provide a snapshot of the overall defect landscape. These metrics help us understand the frequency, distribution, and potential areas for improvement in our quality control processes.</a:t>
            </a:r>
            <a:endParaRPr lang="en-US" sz="2000" dirty="0"/>
          </a:p>
        </p:txBody>
      </p:sp>
      <p:sp>
        <p:nvSpPr>
          <p:cNvPr id="4" name="Text 2"/>
          <p:cNvSpPr/>
          <p:nvPr/>
        </p:nvSpPr>
        <p:spPr>
          <a:xfrm>
            <a:off x="894755" y="3785711"/>
            <a:ext cx="3195757" cy="399455"/>
          </a:xfrm>
          <a:prstGeom prst="rect">
            <a:avLst/>
          </a:prstGeom>
          <a:noFill/>
          <a:ln/>
        </p:spPr>
        <p:txBody>
          <a:bodyPr wrap="none" lIns="0" tIns="0" rIns="0" bIns="0" rtlCol="0" anchor="t"/>
          <a:lstStyle/>
          <a:p>
            <a:pPr marL="0" indent="0">
              <a:lnSpc>
                <a:spcPts val="3100"/>
              </a:lnSpc>
              <a:buNone/>
            </a:pPr>
            <a:r>
              <a:rPr lang="en-US" sz="2500" dirty="0">
                <a:solidFill>
                  <a:srgbClr val="272D45"/>
                </a:solidFill>
                <a:latin typeface="Kanit" pitchFamily="34" charset="0"/>
                <a:ea typeface="Kanit" pitchFamily="34" charset="-122"/>
                <a:cs typeface="Kanit" pitchFamily="34" charset="-120"/>
              </a:rPr>
              <a:t>Defect Count</a:t>
            </a:r>
            <a:endParaRPr lang="en-US" sz="2500" dirty="0"/>
          </a:p>
        </p:txBody>
      </p:sp>
      <p:sp>
        <p:nvSpPr>
          <p:cNvPr id="5" name="Text 3"/>
          <p:cNvSpPr/>
          <p:nvPr/>
        </p:nvSpPr>
        <p:spPr>
          <a:xfrm>
            <a:off x="894755" y="4440793"/>
            <a:ext cx="3864054" cy="2044898"/>
          </a:xfrm>
          <a:prstGeom prst="rect">
            <a:avLst/>
          </a:prstGeom>
          <a:noFill/>
          <a:ln/>
        </p:spPr>
        <p:txBody>
          <a:bodyPr wrap="square" lIns="0" tIns="0" rIns="0" bIns="0" rtlCol="0" anchor="t"/>
          <a:lstStyle/>
          <a:p>
            <a:pPr marL="0" indent="0">
              <a:lnSpc>
                <a:spcPts val="3200"/>
              </a:lnSpc>
              <a:buNone/>
            </a:pPr>
            <a:r>
              <a:rPr lang="en-US" sz="2000" dirty="0">
                <a:solidFill>
                  <a:srgbClr val="2C3249"/>
                </a:solidFill>
                <a:latin typeface="Martel Sans" pitchFamily="34" charset="0"/>
                <a:ea typeface="Martel Sans" pitchFamily="34" charset="-122"/>
                <a:cs typeface="Martel Sans" pitchFamily="34" charset="-120"/>
              </a:rPr>
              <a:t>The total number of defected items recorded during the analysis period. This provides a baseline understanding of the overall defect rate.</a:t>
            </a:r>
            <a:endParaRPr lang="en-US" sz="2000" dirty="0"/>
          </a:p>
        </p:txBody>
      </p:sp>
      <p:sp>
        <p:nvSpPr>
          <p:cNvPr id="6" name="Text 4"/>
          <p:cNvSpPr/>
          <p:nvPr/>
        </p:nvSpPr>
        <p:spPr>
          <a:xfrm>
            <a:off x="5390078" y="3785711"/>
            <a:ext cx="3864054" cy="798909"/>
          </a:xfrm>
          <a:prstGeom prst="rect">
            <a:avLst/>
          </a:prstGeom>
          <a:noFill/>
          <a:ln/>
        </p:spPr>
        <p:txBody>
          <a:bodyPr wrap="square" lIns="0" tIns="0" rIns="0" bIns="0" rtlCol="0" anchor="t"/>
          <a:lstStyle/>
          <a:p>
            <a:pPr marL="0" indent="0">
              <a:lnSpc>
                <a:spcPts val="3100"/>
              </a:lnSpc>
              <a:buNone/>
            </a:pPr>
            <a:r>
              <a:rPr lang="en-US" sz="2500" dirty="0">
                <a:solidFill>
                  <a:srgbClr val="272D45"/>
                </a:solidFill>
                <a:latin typeface="Kanit" pitchFamily="34" charset="0"/>
                <a:ea typeface="Kanit" pitchFamily="34" charset="-122"/>
                <a:cs typeface="Kanit" pitchFamily="34" charset="-120"/>
              </a:rPr>
              <a:t>Defect Category Distribution</a:t>
            </a:r>
            <a:endParaRPr lang="en-US" sz="2500" dirty="0"/>
          </a:p>
        </p:txBody>
      </p:sp>
      <p:sp>
        <p:nvSpPr>
          <p:cNvPr id="7" name="Text 5"/>
          <p:cNvSpPr/>
          <p:nvPr/>
        </p:nvSpPr>
        <p:spPr>
          <a:xfrm>
            <a:off x="5390078" y="4840248"/>
            <a:ext cx="3864054" cy="2453878"/>
          </a:xfrm>
          <a:prstGeom prst="rect">
            <a:avLst/>
          </a:prstGeom>
          <a:noFill/>
          <a:ln/>
        </p:spPr>
        <p:txBody>
          <a:bodyPr wrap="square" lIns="0" tIns="0" rIns="0" bIns="0" rtlCol="0" anchor="t"/>
          <a:lstStyle/>
          <a:p>
            <a:pPr marL="0" indent="0">
              <a:lnSpc>
                <a:spcPts val="3200"/>
              </a:lnSpc>
              <a:buNone/>
            </a:pPr>
            <a:r>
              <a:rPr lang="en-US" sz="2000" dirty="0">
                <a:solidFill>
                  <a:srgbClr val="2C3249"/>
                </a:solidFill>
                <a:latin typeface="Martel Sans" pitchFamily="34" charset="0"/>
                <a:ea typeface="Martel Sans" pitchFamily="34" charset="-122"/>
                <a:cs typeface="Martel Sans" pitchFamily="34" charset="-120"/>
              </a:rPr>
              <a:t>The percentage of defects belonging to different categories (e.g., cosmetic, functional, performance), illustrating the most prevalent defect types.</a:t>
            </a:r>
            <a:endParaRPr lang="en-US" sz="2000" dirty="0"/>
          </a:p>
        </p:txBody>
      </p:sp>
      <p:sp>
        <p:nvSpPr>
          <p:cNvPr id="8" name="Text 6"/>
          <p:cNvSpPr/>
          <p:nvPr/>
        </p:nvSpPr>
        <p:spPr>
          <a:xfrm>
            <a:off x="9885402" y="3785711"/>
            <a:ext cx="3864054" cy="798909"/>
          </a:xfrm>
          <a:prstGeom prst="rect">
            <a:avLst/>
          </a:prstGeom>
          <a:noFill/>
          <a:ln/>
        </p:spPr>
        <p:txBody>
          <a:bodyPr wrap="square" lIns="0" tIns="0" rIns="0" bIns="0" rtlCol="0" anchor="t"/>
          <a:lstStyle/>
          <a:p>
            <a:pPr marL="0" indent="0">
              <a:lnSpc>
                <a:spcPts val="3100"/>
              </a:lnSpc>
              <a:buNone/>
            </a:pPr>
            <a:r>
              <a:rPr lang="en-US" sz="2500" dirty="0">
                <a:solidFill>
                  <a:srgbClr val="272D45"/>
                </a:solidFill>
                <a:latin typeface="Kanit" pitchFamily="34" charset="0"/>
                <a:ea typeface="Kanit" pitchFamily="34" charset="-122"/>
                <a:cs typeface="Kanit" pitchFamily="34" charset="-120"/>
              </a:rPr>
              <a:t>Plants with Highest Defect Rates</a:t>
            </a:r>
            <a:endParaRPr lang="en-US" sz="2500" dirty="0"/>
          </a:p>
        </p:txBody>
      </p:sp>
      <p:sp>
        <p:nvSpPr>
          <p:cNvPr id="9" name="Text 7"/>
          <p:cNvSpPr/>
          <p:nvPr/>
        </p:nvSpPr>
        <p:spPr>
          <a:xfrm>
            <a:off x="9885402" y="4840248"/>
            <a:ext cx="3864054" cy="2044898"/>
          </a:xfrm>
          <a:prstGeom prst="rect">
            <a:avLst/>
          </a:prstGeom>
          <a:noFill/>
          <a:ln/>
        </p:spPr>
        <p:txBody>
          <a:bodyPr wrap="square" lIns="0" tIns="0" rIns="0" bIns="0" rtlCol="0" anchor="t"/>
          <a:lstStyle/>
          <a:p>
            <a:pPr marL="0" indent="0">
              <a:lnSpc>
                <a:spcPts val="3200"/>
              </a:lnSpc>
              <a:buNone/>
            </a:pPr>
            <a:r>
              <a:rPr lang="en-US" sz="2000" dirty="0">
                <a:solidFill>
                  <a:srgbClr val="2C3249"/>
                </a:solidFill>
                <a:latin typeface="Martel Sans" pitchFamily="34" charset="0"/>
                <a:ea typeface="Martel Sans" pitchFamily="34" charset="-122"/>
                <a:cs typeface="Martel Sans" pitchFamily="34" charset="-120"/>
              </a:rPr>
              <a:t>Ranking of plants based on the number of defected items, highlighting locations with significant defect occurrences that require targeted attention.</a:t>
            </a:r>
            <a:endParaRPr lang="en-US" sz="20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a:extLst>
                  <a:ext uri="{FF2B5EF4-FFF2-40B4-BE49-F238E27FC236}">
                    <a16:creationId xmlns:a16="http://schemas.microsoft.com/office/drawing/2014/main" id="{71E74692-0384-917D-CC3A-9D2661E7AD9C}"/>
                  </a:ext>
                </a:extLst>
              </p:cNvPr>
              <p:cNvGraphicFramePr>
                <a:graphicFrameLocks noGrp="1"/>
              </p:cNvGraphicFramePr>
              <p:nvPr>
                <p:extLst>
                  <p:ext uri="{D42A27DB-BD31-4B8C-83A1-F6EECF244321}">
                    <p14:modId xmlns:p14="http://schemas.microsoft.com/office/powerpoint/2010/main" val="2475754256"/>
                  </p:ext>
                </p:extLst>
              </p:nvPr>
            </p:nvGraphicFramePr>
            <p:xfrm>
              <a:off x="4354643" y="172387"/>
              <a:ext cx="10275757" cy="184322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0" name="Add-in 9">
                <a:extLst>
                  <a:ext uri="{FF2B5EF4-FFF2-40B4-BE49-F238E27FC236}">
                    <a16:creationId xmlns:a16="http://schemas.microsoft.com/office/drawing/2014/main" id="{71E74692-0384-917D-CC3A-9D2661E7AD9C}"/>
                  </a:ext>
                </a:extLst>
              </p:cNvPr>
              <p:cNvPicPr>
                <a:picLocks noGrp="1" noRot="1" noChangeAspect="1" noMove="1" noResize="1" noEditPoints="1" noAdjustHandles="1" noChangeArrowheads="1" noChangeShapeType="1"/>
              </p:cNvPicPr>
              <p:nvPr/>
            </p:nvPicPr>
            <p:blipFill>
              <a:blip r:embed="rId4"/>
              <a:stretch>
                <a:fillRect/>
              </a:stretch>
            </p:blipFill>
            <p:spPr>
              <a:xfrm>
                <a:off x="4354643" y="172387"/>
                <a:ext cx="10275757" cy="1843221"/>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7313" y="651153"/>
            <a:ext cx="4578191" cy="572214"/>
          </a:xfrm>
          <a:prstGeom prst="rect">
            <a:avLst/>
          </a:prstGeom>
          <a:noFill/>
          <a:ln/>
        </p:spPr>
        <p:txBody>
          <a:bodyPr wrap="none" lIns="0" tIns="0" rIns="0" bIns="0" rtlCol="0" anchor="t"/>
          <a:lstStyle/>
          <a:p>
            <a:pPr marL="0" indent="0">
              <a:lnSpc>
                <a:spcPts val="4500"/>
              </a:lnSpc>
              <a:buNone/>
            </a:pPr>
            <a:r>
              <a:rPr lang="en-US" sz="3600" dirty="0">
                <a:solidFill>
                  <a:srgbClr val="272D45"/>
                </a:solidFill>
                <a:latin typeface="Kanit" pitchFamily="34" charset="0"/>
                <a:ea typeface="Kanit" pitchFamily="34" charset="-122"/>
                <a:cs typeface="Kanit" pitchFamily="34" charset="-120"/>
              </a:rPr>
              <a:t>Trend Analysis</a:t>
            </a:r>
            <a:endParaRPr lang="en-US" sz="3600" dirty="0"/>
          </a:p>
        </p:txBody>
      </p:sp>
      <p:sp>
        <p:nvSpPr>
          <p:cNvPr id="4" name="Text 1"/>
          <p:cNvSpPr/>
          <p:nvPr/>
        </p:nvSpPr>
        <p:spPr>
          <a:xfrm>
            <a:off x="6127313" y="1498044"/>
            <a:ext cx="7862173" cy="1171575"/>
          </a:xfrm>
          <a:prstGeom prst="rect">
            <a:avLst/>
          </a:prstGeom>
          <a:noFill/>
          <a:ln/>
        </p:spPr>
        <p:txBody>
          <a:bodyPr wrap="square" lIns="0" tIns="0" rIns="0" bIns="0" rtlCol="0" anchor="t"/>
          <a:lstStyle/>
          <a:p>
            <a:pPr marL="0" indent="0">
              <a:lnSpc>
                <a:spcPts val="2300"/>
              </a:lnSpc>
              <a:buNone/>
            </a:pPr>
            <a:r>
              <a:rPr lang="en-US" sz="1400" dirty="0">
                <a:solidFill>
                  <a:srgbClr val="2C3249"/>
                </a:solidFill>
                <a:latin typeface="Martel Sans" pitchFamily="34" charset="0"/>
                <a:ea typeface="Martel Sans" pitchFamily="34" charset="-122"/>
                <a:cs typeface="Martel Sans" pitchFamily="34" charset="-120"/>
              </a:rPr>
              <a:t>To identify patterns and potential seasonal variations in defect occurrences, we conducted a time-based analysis of defected items. This analysis provides a clear picture of how defect rates evolve over time and allows us to pinpoint potential root causes associated with specific periods.</a:t>
            </a:r>
            <a:endParaRPr lang="en-US" sz="1400" dirty="0"/>
          </a:p>
        </p:txBody>
      </p:sp>
      <p:sp>
        <p:nvSpPr>
          <p:cNvPr id="5" name="Shape 2"/>
          <p:cNvSpPr/>
          <p:nvPr/>
        </p:nvSpPr>
        <p:spPr>
          <a:xfrm>
            <a:off x="6390561" y="2875597"/>
            <a:ext cx="22860" cy="4702850"/>
          </a:xfrm>
          <a:prstGeom prst="roundRect">
            <a:avLst>
              <a:gd name="adj" fmla="val 336458"/>
            </a:avLst>
          </a:prstGeom>
          <a:solidFill>
            <a:srgbClr val="C5D2CF"/>
          </a:solidFill>
          <a:ln/>
        </p:spPr>
        <p:txBody>
          <a:bodyPr/>
          <a:lstStyle/>
          <a:p>
            <a:endParaRPr lang="en-US"/>
          </a:p>
        </p:txBody>
      </p:sp>
      <p:sp>
        <p:nvSpPr>
          <p:cNvPr id="6" name="Shape 3"/>
          <p:cNvSpPr/>
          <p:nvPr/>
        </p:nvSpPr>
        <p:spPr>
          <a:xfrm>
            <a:off x="6585109" y="3276124"/>
            <a:ext cx="640913" cy="22860"/>
          </a:xfrm>
          <a:prstGeom prst="roundRect">
            <a:avLst>
              <a:gd name="adj" fmla="val 336458"/>
            </a:avLst>
          </a:prstGeom>
          <a:solidFill>
            <a:srgbClr val="C5D2CF"/>
          </a:solidFill>
          <a:ln/>
        </p:spPr>
        <p:txBody>
          <a:bodyPr/>
          <a:lstStyle/>
          <a:p>
            <a:endParaRPr lang="en-US"/>
          </a:p>
        </p:txBody>
      </p:sp>
      <p:sp>
        <p:nvSpPr>
          <p:cNvPr id="7" name="Shape 4"/>
          <p:cNvSpPr/>
          <p:nvPr/>
        </p:nvSpPr>
        <p:spPr>
          <a:xfrm>
            <a:off x="6196012" y="3081576"/>
            <a:ext cx="411956" cy="411956"/>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8" name="Text 5"/>
          <p:cNvSpPr/>
          <p:nvPr/>
        </p:nvSpPr>
        <p:spPr>
          <a:xfrm>
            <a:off x="6360200" y="3150156"/>
            <a:ext cx="83582" cy="274677"/>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pitchFamily="34" charset="0"/>
                <a:ea typeface="Kanit" pitchFamily="34" charset="-122"/>
                <a:cs typeface="Kanit" pitchFamily="34" charset="-120"/>
              </a:rPr>
              <a:t>1</a:t>
            </a:r>
            <a:endParaRPr lang="en-US" sz="2150" dirty="0"/>
          </a:p>
        </p:txBody>
      </p:sp>
      <p:sp>
        <p:nvSpPr>
          <p:cNvPr id="9" name="Text 6"/>
          <p:cNvSpPr/>
          <p:nvPr/>
        </p:nvSpPr>
        <p:spPr>
          <a:xfrm>
            <a:off x="7409140" y="3058716"/>
            <a:ext cx="2388870" cy="286107"/>
          </a:xfrm>
          <a:prstGeom prst="rect">
            <a:avLst/>
          </a:prstGeom>
          <a:noFill/>
          <a:ln/>
        </p:spPr>
        <p:txBody>
          <a:bodyPr wrap="none" lIns="0" tIns="0" rIns="0" bIns="0" rtlCol="0" anchor="t"/>
          <a:lstStyle/>
          <a:p>
            <a:pPr marL="0" indent="0" algn="l">
              <a:lnSpc>
                <a:spcPts val="2250"/>
              </a:lnSpc>
              <a:buNone/>
            </a:pPr>
            <a:r>
              <a:rPr lang="en-US" sz="1800" dirty="0">
                <a:solidFill>
                  <a:srgbClr val="2C3249"/>
                </a:solidFill>
                <a:latin typeface="Kanit" pitchFamily="34" charset="0"/>
                <a:ea typeface="Kanit" pitchFamily="34" charset="-122"/>
                <a:cs typeface="Kanit" pitchFamily="34" charset="-120"/>
              </a:rPr>
              <a:t>Month-on-Month Trend</a:t>
            </a:r>
            <a:endParaRPr lang="en-US" sz="1800" dirty="0"/>
          </a:p>
        </p:txBody>
      </p:sp>
      <p:sp>
        <p:nvSpPr>
          <p:cNvPr id="10" name="Text 7"/>
          <p:cNvSpPr/>
          <p:nvPr/>
        </p:nvSpPr>
        <p:spPr>
          <a:xfrm>
            <a:off x="7409140" y="3454598"/>
            <a:ext cx="6580346" cy="585788"/>
          </a:xfrm>
          <a:prstGeom prst="rect">
            <a:avLst/>
          </a:prstGeom>
          <a:noFill/>
          <a:ln/>
        </p:spPr>
        <p:txBody>
          <a:bodyPr wrap="square" lIns="0" tIns="0" rIns="0" bIns="0" rtlCol="0" anchor="t"/>
          <a:lstStyle/>
          <a:p>
            <a:pPr marL="0" indent="0" algn="l">
              <a:lnSpc>
                <a:spcPts val="2300"/>
              </a:lnSpc>
              <a:buNone/>
            </a:pPr>
            <a:r>
              <a:rPr lang="en-US" sz="1400" dirty="0">
                <a:solidFill>
                  <a:srgbClr val="2C3249"/>
                </a:solidFill>
                <a:latin typeface="Martel Sans" pitchFamily="34" charset="0"/>
                <a:ea typeface="Martel Sans" pitchFamily="34" charset="-122"/>
                <a:cs typeface="Martel Sans" pitchFamily="34" charset="-120"/>
              </a:rPr>
              <a:t>A visual representation of the change in defect counts from month to month, revealing any fluctuations or patterns in defect occurrences.</a:t>
            </a:r>
            <a:endParaRPr lang="en-US" sz="1400" dirty="0"/>
          </a:p>
        </p:txBody>
      </p:sp>
      <p:sp>
        <p:nvSpPr>
          <p:cNvPr id="11" name="Shape 8"/>
          <p:cNvSpPr/>
          <p:nvPr/>
        </p:nvSpPr>
        <p:spPr>
          <a:xfrm>
            <a:off x="6585109" y="4807148"/>
            <a:ext cx="640913" cy="22860"/>
          </a:xfrm>
          <a:prstGeom prst="roundRect">
            <a:avLst>
              <a:gd name="adj" fmla="val 336458"/>
            </a:avLst>
          </a:prstGeom>
          <a:solidFill>
            <a:srgbClr val="C5D2CF"/>
          </a:solidFill>
          <a:ln/>
        </p:spPr>
        <p:txBody>
          <a:bodyPr/>
          <a:lstStyle/>
          <a:p>
            <a:endParaRPr lang="en-US"/>
          </a:p>
        </p:txBody>
      </p:sp>
      <p:sp>
        <p:nvSpPr>
          <p:cNvPr id="12" name="Shape 9"/>
          <p:cNvSpPr/>
          <p:nvPr/>
        </p:nvSpPr>
        <p:spPr>
          <a:xfrm>
            <a:off x="6196012" y="4612600"/>
            <a:ext cx="411956" cy="411956"/>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3" name="Text 10"/>
          <p:cNvSpPr/>
          <p:nvPr/>
        </p:nvSpPr>
        <p:spPr>
          <a:xfrm>
            <a:off x="6332458" y="4681180"/>
            <a:ext cx="138946" cy="274677"/>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pitchFamily="34" charset="0"/>
                <a:ea typeface="Kanit" pitchFamily="34" charset="-122"/>
                <a:cs typeface="Kanit" pitchFamily="34" charset="-120"/>
              </a:rPr>
              <a:t>2</a:t>
            </a:r>
            <a:endParaRPr lang="en-US" sz="2150" dirty="0"/>
          </a:p>
        </p:txBody>
      </p:sp>
      <p:sp>
        <p:nvSpPr>
          <p:cNvPr id="14" name="Text 11"/>
          <p:cNvSpPr/>
          <p:nvPr/>
        </p:nvSpPr>
        <p:spPr>
          <a:xfrm>
            <a:off x="7409140" y="4589740"/>
            <a:ext cx="2289096" cy="286107"/>
          </a:xfrm>
          <a:prstGeom prst="rect">
            <a:avLst/>
          </a:prstGeom>
          <a:noFill/>
          <a:ln/>
        </p:spPr>
        <p:txBody>
          <a:bodyPr wrap="none" lIns="0" tIns="0" rIns="0" bIns="0" rtlCol="0" anchor="t"/>
          <a:lstStyle/>
          <a:p>
            <a:pPr marL="0" indent="0" algn="l">
              <a:lnSpc>
                <a:spcPts val="2250"/>
              </a:lnSpc>
              <a:buNone/>
            </a:pPr>
            <a:r>
              <a:rPr lang="en-US" sz="1800" dirty="0">
                <a:solidFill>
                  <a:srgbClr val="2C3249"/>
                </a:solidFill>
                <a:latin typeface="Kanit" pitchFamily="34" charset="0"/>
                <a:ea typeface="Kanit" pitchFamily="34" charset="-122"/>
                <a:cs typeface="Kanit" pitchFamily="34" charset="-120"/>
              </a:rPr>
              <a:t>Year-on-Year Trend</a:t>
            </a:r>
            <a:endParaRPr lang="en-US" sz="1800" dirty="0"/>
          </a:p>
        </p:txBody>
      </p:sp>
      <p:sp>
        <p:nvSpPr>
          <p:cNvPr id="15" name="Text 12"/>
          <p:cNvSpPr/>
          <p:nvPr/>
        </p:nvSpPr>
        <p:spPr>
          <a:xfrm>
            <a:off x="7409140" y="4985623"/>
            <a:ext cx="6580346" cy="585788"/>
          </a:xfrm>
          <a:prstGeom prst="rect">
            <a:avLst/>
          </a:prstGeom>
          <a:noFill/>
          <a:ln/>
        </p:spPr>
        <p:txBody>
          <a:bodyPr wrap="square" lIns="0" tIns="0" rIns="0" bIns="0" rtlCol="0" anchor="t"/>
          <a:lstStyle/>
          <a:p>
            <a:pPr marL="0" indent="0" algn="l">
              <a:lnSpc>
                <a:spcPts val="2300"/>
              </a:lnSpc>
              <a:buNone/>
            </a:pPr>
            <a:r>
              <a:rPr lang="en-US" sz="1400" dirty="0">
                <a:solidFill>
                  <a:srgbClr val="2C3249"/>
                </a:solidFill>
                <a:latin typeface="Martel Sans" pitchFamily="34" charset="0"/>
                <a:ea typeface="Martel Sans" pitchFamily="34" charset="-122"/>
                <a:cs typeface="Martel Sans" pitchFamily="34" charset="-120"/>
              </a:rPr>
              <a:t>Comparison of defect counts from year to year, highlighting any significant increases or decreases in defect rates and revealing broader trends.</a:t>
            </a:r>
            <a:endParaRPr lang="en-US" sz="1400" dirty="0"/>
          </a:p>
        </p:txBody>
      </p:sp>
      <p:sp>
        <p:nvSpPr>
          <p:cNvPr id="16" name="Shape 13"/>
          <p:cNvSpPr/>
          <p:nvPr/>
        </p:nvSpPr>
        <p:spPr>
          <a:xfrm>
            <a:off x="6585109" y="6338173"/>
            <a:ext cx="640913" cy="22860"/>
          </a:xfrm>
          <a:prstGeom prst="roundRect">
            <a:avLst>
              <a:gd name="adj" fmla="val 336458"/>
            </a:avLst>
          </a:prstGeom>
          <a:solidFill>
            <a:srgbClr val="C5D2CF"/>
          </a:solidFill>
          <a:ln/>
        </p:spPr>
        <p:txBody>
          <a:bodyPr/>
          <a:lstStyle/>
          <a:p>
            <a:endParaRPr lang="en-US"/>
          </a:p>
        </p:txBody>
      </p:sp>
      <p:sp>
        <p:nvSpPr>
          <p:cNvPr id="17" name="Shape 14"/>
          <p:cNvSpPr/>
          <p:nvPr/>
        </p:nvSpPr>
        <p:spPr>
          <a:xfrm>
            <a:off x="6196012" y="6143625"/>
            <a:ext cx="411956" cy="411956"/>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8" name="Text 15"/>
          <p:cNvSpPr/>
          <p:nvPr/>
        </p:nvSpPr>
        <p:spPr>
          <a:xfrm>
            <a:off x="6331387" y="6212205"/>
            <a:ext cx="141208" cy="274677"/>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pitchFamily="34" charset="0"/>
                <a:ea typeface="Kanit" pitchFamily="34" charset="-122"/>
                <a:cs typeface="Kanit" pitchFamily="34" charset="-120"/>
              </a:rPr>
              <a:t>3</a:t>
            </a:r>
            <a:endParaRPr lang="en-US" sz="2150" dirty="0"/>
          </a:p>
        </p:txBody>
      </p:sp>
      <p:sp>
        <p:nvSpPr>
          <p:cNvPr id="19" name="Text 16"/>
          <p:cNvSpPr/>
          <p:nvPr/>
        </p:nvSpPr>
        <p:spPr>
          <a:xfrm>
            <a:off x="7409140" y="6120765"/>
            <a:ext cx="2289096" cy="286107"/>
          </a:xfrm>
          <a:prstGeom prst="rect">
            <a:avLst/>
          </a:prstGeom>
          <a:noFill/>
          <a:ln/>
        </p:spPr>
        <p:txBody>
          <a:bodyPr wrap="none" lIns="0" tIns="0" rIns="0" bIns="0" rtlCol="0" anchor="t"/>
          <a:lstStyle/>
          <a:p>
            <a:pPr marL="0" indent="0" algn="l">
              <a:lnSpc>
                <a:spcPts val="2250"/>
              </a:lnSpc>
              <a:buNone/>
            </a:pPr>
            <a:r>
              <a:rPr lang="en-US" sz="1800" dirty="0">
                <a:solidFill>
                  <a:srgbClr val="2C3249"/>
                </a:solidFill>
                <a:latin typeface="Kanit" pitchFamily="34" charset="0"/>
                <a:ea typeface="Kanit" pitchFamily="34" charset="-122"/>
                <a:cs typeface="Kanit" pitchFamily="34" charset="-120"/>
              </a:rPr>
              <a:t>Seasonal Trends</a:t>
            </a:r>
            <a:endParaRPr lang="en-US" sz="1800" dirty="0"/>
          </a:p>
        </p:txBody>
      </p:sp>
      <p:sp>
        <p:nvSpPr>
          <p:cNvPr id="20" name="Text 17"/>
          <p:cNvSpPr/>
          <p:nvPr/>
        </p:nvSpPr>
        <p:spPr>
          <a:xfrm>
            <a:off x="7409140" y="6516648"/>
            <a:ext cx="6580346" cy="878681"/>
          </a:xfrm>
          <a:prstGeom prst="rect">
            <a:avLst/>
          </a:prstGeom>
          <a:noFill/>
          <a:ln/>
        </p:spPr>
        <p:txBody>
          <a:bodyPr wrap="square" lIns="0" tIns="0" rIns="0" bIns="0" rtlCol="0" anchor="t"/>
          <a:lstStyle/>
          <a:p>
            <a:pPr marL="0" indent="0" algn="l">
              <a:lnSpc>
                <a:spcPts val="2300"/>
              </a:lnSpc>
              <a:buNone/>
            </a:pPr>
            <a:r>
              <a:rPr lang="en-US" sz="1400" dirty="0">
                <a:solidFill>
                  <a:srgbClr val="2C3249"/>
                </a:solidFill>
                <a:latin typeface="Martel Sans" pitchFamily="34" charset="0"/>
                <a:ea typeface="Martel Sans" pitchFamily="34" charset="-122"/>
                <a:cs typeface="Martel Sans" pitchFamily="34" charset="-120"/>
              </a:rPr>
              <a:t>Analysis of any recurring patterns in defect counts during specific seasons or months, revealing potential environmental or operational factors impacting defect rates.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39522" y="3695343"/>
            <a:ext cx="6711077" cy="838914"/>
          </a:xfrm>
          <a:prstGeom prst="rect">
            <a:avLst/>
          </a:prstGeom>
          <a:noFill/>
          <a:ln/>
        </p:spPr>
        <p:txBody>
          <a:bodyPr wrap="none" lIns="0" tIns="0" rIns="0" bIns="0" rtlCol="0" anchor="t"/>
          <a:lstStyle/>
          <a:p>
            <a:pPr marL="0" indent="0">
              <a:lnSpc>
                <a:spcPts val="6600"/>
              </a:lnSpc>
              <a:buNone/>
            </a:pPr>
            <a:endParaRPr lang="en-US" sz="525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CEE65102-CE04-163C-41AD-E06162A0F833}"/>
                  </a:ext>
                </a:extLst>
              </p:cNvPr>
              <p:cNvGraphicFramePr>
                <a:graphicFrameLocks noGrp="1"/>
              </p:cNvGraphicFramePr>
              <p:nvPr>
                <p:extLst>
                  <p:ext uri="{D42A27DB-BD31-4B8C-83A1-F6EECF244321}">
                    <p14:modId xmlns:p14="http://schemas.microsoft.com/office/powerpoint/2010/main" val="1607225536"/>
                  </p:ext>
                </p:extLst>
              </p:nvPr>
            </p:nvGraphicFramePr>
            <p:xfrm>
              <a:off x="0" y="-134911"/>
              <a:ext cx="14630400" cy="836451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3" name="Add-in 2">
                <a:extLst>
                  <a:ext uri="{FF2B5EF4-FFF2-40B4-BE49-F238E27FC236}">
                    <a16:creationId xmlns:a16="http://schemas.microsoft.com/office/drawing/2014/main" id="{CEE65102-CE04-163C-41AD-E06162A0F833}"/>
                  </a:ext>
                </a:extLst>
              </p:cNvPr>
              <p:cNvPicPr>
                <a:picLocks noGrp="1" noRot="1" noChangeAspect="1" noMove="1" noResize="1" noEditPoints="1" noAdjustHandles="1" noChangeArrowheads="1" noChangeShapeType="1"/>
              </p:cNvPicPr>
              <p:nvPr/>
            </p:nvPicPr>
            <p:blipFill>
              <a:blip r:embed="rId4"/>
              <a:stretch>
                <a:fillRect/>
              </a:stretch>
            </p:blipFill>
            <p:spPr>
              <a:xfrm>
                <a:off x="0" y="-134911"/>
                <a:ext cx="14630400" cy="8364511"/>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96014" y="389692"/>
            <a:ext cx="4431625" cy="442913"/>
          </a:xfrm>
          <a:prstGeom prst="rect">
            <a:avLst/>
          </a:prstGeom>
          <a:noFill/>
          <a:ln/>
        </p:spPr>
        <p:txBody>
          <a:bodyPr wrap="none" lIns="0" tIns="0" rIns="0" bIns="0" rtlCol="0" anchor="t"/>
          <a:lstStyle/>
          <a:p>
            <a:pPr marL="0" indent="0">
              <a:lnSpc>
                <a:spcPts val="3450"/>
              </a:lnSpc>
              <a:buNone/>
            </a:pPr>
            <a:r>
              <a:rPr lang="en-US" sz="2750" dirty="0">
                <a:solidFill>
                  <a:srgbClr val="272D45"/>
                </a:solidFill>
                <a:latin typeface="Kanit" pitchFamily="34" charset="0"/>
                <a:ea typeface="Kanit" pitchFamily="34" charset="-122"/>
                <a:cs typeface="Kanit" pitchFamily="34" charset="-120"/>
              </a:rPr>
              <a:t>Defect Categories and Types</a:t>
            </a:r>
            <a:endParaRPr lang="en-US" sz="2750" dirty="0"/>
          </a:p>
        </p:txBody>
      </p:sp>
      <p:sp>
        <p:nvSpPr>
          <p:cNvPr id="3" name="Text 1"/>
          <p:cNvSpPr/>
          <p:nvPr/>
        </p:nvSpPr>
        <p:spPr>
          <a:xfrm>
            <a:off x="496014" y="1115973"/>
            <a:ext cx="13638371" cy="453390"/>
          </a:xfrm>
          <a:prstGeom prst="rect">
            <a:avLst/>
          </a:prstGeom>
          <a:noFill/>
          <a:ln/>
        </p:spPr>
        <p:txBody>
          <a:bodyPr wrap="square" lIns="0" tIns="0" rIns="0" bIns="0" rtlCol="0" anchor="t"/>
          <a:lstStyle/>
          <a:p>
            <a:pPr marL="0" indent="0">
              <a:lnSpc>
                <a:spcPts val="1750"/>
              </a:lnSpc>
              <a:buNone/>
            </a:pPr>
            <a:r>
              <a:rPr lang="en-US" sz="1100" dirty="0">
                <a:solidFill>
                  <a:srgbClr val="2C3249"/>
                </a:solidFill>
                <a:latin typeface="Martel Sans" pitchFamily="34" charset="0"/>
                <a:ea typeface="Martel Sans" pitchFamily="34" charset="-122"/>
                <a:cs typeface="Martel Sans" pitchFamily="34" charset="-120"/>
              </a:rPr>
              <a:t>A deeper dive into the nature of defects reveals a distribution of various categories and types. Analyzing these categories and types provides a more granular understanding of the specific issues impacting product quality.</a:t>
            </a:r>
            <a:endParaRPr lang="en-US" sz="1100" dirty="0"/>
          </a:p>
        </p:txBody>
      </p:sp>
      <p:sp>
        <p:nvSpPr>
          <p:cNvPr id="4" name="Text 2"/>
          <p:cNvSpPr/>
          <p:nvPr/>
        </p:nvSpPr>
        <p:spPr>
          <a:xfrm>
            <a:off x="496014" y="1870472"/>
            <a:ext cx="2216348" cy="221456"/>
          </a:xfrm>
          <a:prstGeom prst="rect">
            <a:avLst/>
          </a:prstGeom>
          <a:noFill/>
          <a:ln/>
        </p:spPr>
        <p:txBody>
          <a:bodyPr wrap="none" lIns="0" tIns="0" rIns="0" bIns="0" rtlCol="0" anchor="t"/>
          <a:lstStyle/>
          <a:p>
            <a:pPr marL="0" indent="0">
              <a:lnSpc>
                <a:spcPts val="1700"/>
              </a:lnSpc>
              <a:buNone/>
            </a:pPr>
            <a:r>
              <a:rPr lang="en-US" sz="1350" dirty="0">
                <a:solidFill>
                  <a:srgbClr val="272D45"/>
                </a:solidFill>
                <a:latin typeface="Kanit" pitchFamily="34" charset="0"/>
                <a:ea typeface="Kanit" pitchFamily="34" charset="-122"/>
                <a:cs typeface="Kanit" pitchFamily="34" charset="-120"/>
              </a:rPr>
              <a:t>Defect Category Distribution</a:t>
            </a:r>
            <a:endParaRPr lang="en-US" sz="1350" dirty="0"/>
          </a:p>
        </p:txBody>
      </p:sp>
      <p:sp>
        <p:nvSpPr>
          <p:cNvPr id="5" name="Text 3"/>
          <p:cNvSpPr/>
          <p:nvPr/>
        </p:nvSpPr>
        <p:spPr>
          <a:xfrm>
            <a:off x="496014" y="2233613"/>
            <a:ext cx="6646307" cy="453390"/>
          </a:xfrm>
          <a:prstGeom prst="rect">
            <a:avLst/>
          </a:prstGeom>
          <a:noFill/>
          <a:ln/>
        </p:spPr>
        <p:txBody>
          <a:bodyPr wrap="square" lIns="0" tIns="0" rIns="0" bIns="0" rtlCol="0" anchor="t"/>
          <a:lstStyle/>
          <a:p>
            <a:pPr marL="0" indent="0">
              <a:lnSpc>
                <a:spcPts val="1750"/>
              </a:lnSpc>
              <a:buNone/>
            </a:pPr>
            <a:r>
              <a:rPr lang="en-US" sz="1100" dirty="0">
                <a:solidFill>
                  <a:srgbClr val="2C3249"/>
                </a:solidFill>
                <a:latin typeface="Martel Sans" pitchFamily="34" charset="0"/>
                <a:ea typeface="Martel Sans" pitchFamily="34" charset="-122"/>
                <a:cs typeface="Martel Sans" pitchFamily="34" charset="-120"/>
              </a:rPr>
              <a:t>A visual representation of the percentage of defects belonging to each category, revealing the most prevalent defect types within our production processes.</a:t>
            </a:r>
            <a:endParaRPr lang="en-US" sz="1100" dirty="0"/>
          </a:p>
        </p:txBody>
      </p:sp>
      <p:sp>
        <p:nvSpPr>
          <p:cNvPr id="7" name="Text 4"/>
          <p:cNvSpPr/>
          <p:nvPr/>
        </p:nvSpPr>
        <p:spPr>
          <a:xfrm>
            <a:off x="7495699" y="1870472"/>
            <a:ext cx="1821180" cy="221456"/>
          </a:xfrm>
          <a:prstGeom prst="rect">
            <a:avLst/>
          </a:prstGeom>
          <a:noFill/>
          <a:ln/>
        </p:spPr>
        <p:txBody>
          <a:bodyPr wrap="none" lIns="0" tIns="0" rIns="0" bIns="0" rtlCol="0" anchor="t"/>
          <a:lstStyle/>
          <a:p>
            <a:pPr marL="0" indent="0">
              <a:lnSpc>
                <a:spcPts val="1700"/>
              </a:lnSpc>
              <a:buNone/>
            </a:pPr>
            <a:r>
              <a:rPr lang="en-US" sz="1350" dirty="0">
                <a:solidFill>
                  <a:srgbClr val="272D45"/>
                </a:solidFill>
                <a:latin typeface="Kanit" pitchFamily="34" charset="0"/>
                <a:ea typeface="Kanit" pitchFamily="34" charset="-122"/>
                <a:cs typeface="Kanit" pitchFamily="34" charset="-120"/>
              </a:rPr>
              <a:t>Defect Type Breakdown</a:t>
            </a:r>
            <a:endParaRPr lang="en-US" sz="1350" dirty="0"/>
          </a:p>
        </p:txBody>
      </p:sp>
      <p:sp>
        <p:nvSpPr>
          <p:cNvPr id="8" name="Text 5"/>
          <p:cNvSpPr/>
          <p:nvPr/>
        </p:nvSpPr>
        <p:spPr>
          <a:xfrm>
            <a:off x="7495699" y="2233613"/>
            <a:ext cx="6646307" cy="453390"/>
          </a:xfrm>
          <a:prstGeom prst="rect">
            <a:avLst/>
          </a:prstGeom>
          <a:noFill/>
          <a:ln/>
        </p:spPr>
        <p:txBody>
          <a:bodyPr wrap="square" lIns="0" tIns="0" rIns="0" bIns="0" rtlCol="0" anchor="t"/>
          <a:lstStyle/>
          <a:p>
            <a:pPr marL="0" indent="0">
              <a:lnSpc>
                <a:spcPts val="1750"/>
              </a:lnSpc>
              <a:buNone/>
            </a:pPr>
            <a:r>
              <a:rPr lang="en-US" sz="1100" dirty="0">
                <a:solidFill>
                  <a:srgbClr val="2C3249"/>
                </a:solidFill>
                <a:latin typeface="Martel Sans" pitchFamily="34" charset="0"/>
                <a:ea typeface="Martel Sans" pitchFamily="34" charset="-122"/>
                <a:cs typeface="Martel Sans" pitchFamily="34" charset="-120"/>
              </a:rPr>
              <a:t>A detailed breakdown of the different types of defects within each category, providing a more granular understanding of the specific issues contributing to product quality issues.</a:t>
            </a:r>
            <a:endParaRPr lang="en-US" sz="110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a:extLst>
                  <a:ext uri="{FF2B5EF4-FFF2-40B4-BE49-F238E27FC236}">
                    <a16:creationId xmlns:a16="http://schemas.microsoft.com/office/drawing/2014/main" id="{80D08241-3F46-1D7A-ABBE-4CB0F274FB8F}"/>
                  </a:ext>
                </a:extLst>
              </p:cNvPr>
              <p:cNvGraphicFramePr>
                <a:graphicFrameLocks noGrp="1"/>
              </p:cNvGraphicFramePr>
              <p:nvPr>
                <p:extLst>
                  <p:ext uri="{D42A27DB-BD31-4B8C-83A1-F6EECF244321}">
                    <p14:modId xmlns:p14="http://schemas.microsoft.com/office/powerpoint/2010/main" val="87334465"/>
                  </p:ext>
                </p:extLst>
              </p:nvPr>
            </p:nvGraphicFramePr>
            <p:xfrm>
              <a:off x="540368" y="2991615"/>
              <a:ext cx="6295869" cy="510196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0" name="Add-in 9">
                <a:extLst>
                  <a:ext uri="{FF2B5EF4-FFF2-40B4-BE49-F238E27FC236}">
                    <a16:creationId xmlns:a16="http://schemas.microsoft.com/office/drawing/2014/main" id="{80D08241-3F46-1D7A-ABBE-4CB0F274FB8F}"/>
                  </a:ext>
                </a:extLst>
              </p:cNvPr>
              <p:cNvPicPr>
                <a:picLocks noGrp="1" noRot="1" noChangeAspect="1" noMove="1" noResize="1" noEditPoints="1" noAdjustHandles="1" noChangeArrowheads="1" noChangeShapeType="1"/>
              </p:cNvPicPr>
              <p:nvPr/>
            </p:nvPicPr>
            <p:blipFill>
              <a:blip r:embed="rId4"/>
              <a:stretch>
                <a:fillRect/>
              </a:stretch>
            </p:blipFill>
            <p:spPr>
              <a:xfrm>
                <a:off x="540368" y="2991615"/>
                <a:ext cx="6295869" cy="5101965"/>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a:extLst>
                  <a:ext uri="{FF2B5EF4-FFF2-40B4-BE49-F238E27FC236}">
                    <a16:creationId xmlns:a16="http://schemas.microsoft.com/office/drawing/2014/main" id="{3DF7F5AA-3DE2-52D5-0625-3350DE27F968}"/>
                  </a:ext>
                </a:extLst>
              </p:cNvPr>
              <p:cNvGraphicFramePr>
                <a:graphicFrameLocks noGrp="1"/>
              </p:cNvGraphicFramePr>
              <p:nvPr>
                <p:extLst>
                  <p:ext uri="{D42A27DB-BD31-4B8C-83A1-F6EECF244321}">
                    <p14:modId xmlns:p14="http://schemas.microsoft.com/office/powerpoint/2010/main" val="1567883476"/>
                  </p:ext>
                </p:extLst>
              </p:nvPr>
            </p:nvGraphicFramePr>
            <p:xfrm>
              <a:off x="7315200" y="2687003"/>
              <a:ext cx="7315200" cy="5467646"/>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a:extLst>
                  <a:ext uri="{FF2B5EF4-FFF2-40B4-BE49-F238E27FC236}">
                    <a16:creationId xmlns:a16="http://schemas.microsoft.com/office/drawing/2014/main" id="{3DF7F5AA-3DE2-52D5-0625-3350DE27F968}"/>
                  </a:ext>
                </a:extLst>
              </p:cNvPr>
              <p:cNvPicPr>
                <a:picLocks noGrp="1" noRot="1" noChangeAspect="1" noMove="1" noResize="1" noEditPoints="1" noAdjustHandles="1" noChangeArrowheads="1" noChangeShapeType="1"/>
              </p:cNvPicPr>
              <p:nvPr/>
            </p:nvPicPr>
            <p:blipFill>
              <a:blip r:embed="rId6"/>
              <a:stretch>
                <a:fillRect/>
              </a:stretch>
            </p:blipFill>
            <p:spPr>
              <a:xfrm>
                <a:off x="7315200" y="2687003"/>
                <a:ext cx="7315200" cy="5467646"/>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a:spLocks/>
          </p:cNvSpPr>
          <p:nvPr/>
        </p:nvSpPr>
        <p:spPr>
          <a:xfrm rot="16200000">
            <a:off x="4898792" y="715025"/>
            <a:ext cx="4885286" cy="14682866"/>
          </a:xfrm>
          <a:prstGeom prst="rect">
            <a:avLst/>
          </a:prstGeom>
          <a:solidFill>
            <a:srgbClr val="E5E0DF"/>
          </a:solidFill>
          <a:ln/>
        </p:spPr>
        <p:txBody>
          <a:bodyPr/>
          <a:lstStyle/>
          <a:p>
            <a:endParaRPr lang="en-US" dirty="0"/>
          </a:p>
        </p:txBody>
      </p:sp>
      <p:sp>
        <p:nvSpPr>
          <p:cNvPr id="4" name="Text 1"/>
          <p:cNvSpPr/>
          <p:nvPr/>
        </p:nvSpPr>
        <p:spPr>
          <a:xfrm>
            <a:off x="10613740" y="20118"/>
            <a:ext cx="2854923" cy="1151949"/>
          </a:xfrm>
          <a:prstGeom prst="rect">
            <a:avLst/>
          </a:prstGeom>
          <a:noFill/>
          <a:ln/>
        </p:spPr>
        <p:txBody>
          <a:bodyPr wrap="none" lIns="0" tIns="0" rIns="0" bIns="0" rtlCol="0" anchor="t"/>
          <a:lstStyle/>
          <a:p>
            <a:pPr marL="0" indent="0">
              <a:lnSpc>
                <a:spcPts val="3900"/>
              </a:lnSpc>
              <a:buNone/>
            </a:pPr>
            <a:r>
              <a:rPr lang="en-US" sz="3600" dirty="0">
                <a:solidFill>
                  <a:srgbClr val="33855A"/>
                </a:solidFill>
                <a:latin typeface="Kanit" pitchFamily="34" charset="0"/>
                <a:ea typeface="Kanit" pitchFamily="34" charset="-122"/>
                <a:cs typeface="Kanit" pitchFamily="34" charset="-120"/>
              </a:rPr>
              <a:t>Geographical </a:t>
            </a:r>
          </a:p>
          <a:p>
            <a:pPr marL="0" indent="0">
              <a:lnSpc>
                <a:spcPts val="3900"/>
              </a:lnSpc>
              <a:buNone/>
            </a:pPr>
            <a:r>
              <a:rPr lang="en-US" sz="3600" dirty="0">
                <a:solidFill>
                  <a:srgbClr val="33855A"/>
                </a:solidFill>
                <a:latin typeface="Kanit" pitchFamily="34" charset="0"/>
                <a:ea typeface="Kanit" pitchFamily="34" charset="-122"/>
                <a:cs typeface="Kanit" pitchFamily="34" charset="-120"/>
              </a:rPr>
              <a:t>Analysis</a:t>
            </a:r>
            <a:endParaRPr lang="en-US" sz="3600" dirty="0">
              <a:solidFill>
                <a:srgbClr val="33855A"/>
              </a:solidFill>
            </a:endParaRPr>
          </a:p>
        </p:txBody>
      </p:sp>
      <p:sp>
        <p:nvSpPr>
          <p:cNvPr id="5" name="Text 2"/>
          <p:cNvSpPr/>
          <p:nvPr/>
        </p:nvSpPr>
        <p:spPr>
          <a:xfrm>
            <a:off x="8168613" y="6428666"/>
            <a:ext cx="6203633" cy="1016318"/>
          </a:xfrm>
          <a:prstGeom prst="rect">
            <a:avLst/>
          </a:prstGeom>
          <a:noFill/>
          <a:ln/>
        </p:spPr>
        <p:txBody>
          <a:bodyPr wrap="square" lIns="0" tIns="0" rIns="0" bIns="0" rtlCol="0" anchor="t"/>
          <a:lstStyle/>
          <a:p>
            <a:pPr marL="0" indent="0">
              <a:lnSpc>
                <a:spcPts val="2000"/>
              </a:lnSpc>
              <a:buNone/>
            </a:pPr>
            <a:r>
              <a:rPr lang="en-US" sz="1250" dirty="0">
                <a:solidFill>
                  <a:srgbClr val="2C3249"/>
                </a:solidFill>
                <a:latin typeface="Martel Sans" pitchFamily="34" charset="0"/>
                <a:ea typeface="Martel Sans" pitchFamily="34" charset="-122"/>
                <a:cs typeface="Martel Sans" pitchFamily="34" charset="-120"/>
              </a:rPr>
              <a:t>Analyzing defects across different geographical locations can reveal spatial patterns or regional variations in defect occurrences. This information helps us understand potential environmental or plant-specific factors impacting product quality.</a:t>
            </a:r>
            <a:endParaRPr lang="en-US" sz="1250" dirty="0"/>
          </a:p>
        </p:txBody>
      </p:sp>
      <p:pic>
        <p:nvPicPr>
          <p:cNvPr id="6" name="Image 1" descr="preencoded.png"/>
          <p:cNvPicPr>
            <a:picLocks noChangeAspect="1"/>
          </p:cNvPicPr>
          <p:nvPr/>
        </p:nvPicPr>
        <p:blipFill>
          <a:blip r:embed="rId3"/>
          <a:stretch>
            <a:fillRect/>
          </a:stretch>
        </p:blipFill>
        <p:spPr>
          <a:xfrm>
            <a:off x="401258" y="5749286"/>
            <a:ext cx="396954" cy="396954"/>
          </a:xfrm>
          <a:prstGeom prst="rect">
            <a:avLst/>
          </a:prstGeom>
        </p:spPr>
      </p:pic>
      <p:sp>
        <p:nvSpPr>
          <p:cNvPr id="7" name="Text 3"/>
          <p:cNvSpPr/>
          <p:nvPr/>
        </p:nvSpPr>
        <p:spPr>
          <a:xfrm>
            <a:off x="1003449" y="7468418"/>
            <a:ext cx="1985129" cy="248007"/>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pitchFamily="34" charset="0"/>
                <a:ea typeface="Kanit" pitchFamily="34" charset="-122"/>
                <a:cs typeface="Kanit" pitchFamily="34" charset="-120"/>
              </a:rPr>
              <a:t>Plant-Specific Trends</a:t>
            </a:r>
            <a:endParaRPr lang="en-US" sz="1550" dirty="0"/>
          </a:p>
        </p:txBody>
      </p:sp>
      <p:sp>
        <p:nvSpPr>
          <p:cNvPr id="8" name="Text 4"/>
          <p:cNvSpPr/>
          <p:nvPr/>
        </p:nvSpPr>
        <p:spPr>
          <a:xfrm>
            <a:off x="8267938" y="7975520"/>
            <a:ext cx="6203633" cy="50815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A breakdown of defect counts by plant, revealing any geographical clusters or regional variations in defect rates.</a:t>
            </a:r>
            <a:endParaRPr lang="en-US" sz="1250" dirty="0"/>
          </a:p>
        </p:txBody>
      </p:sp>
      <p:pic>
        <p:nvPicPr>
          <p:cNvPr id="9" name="Image 2" descr="preencoded.png"/>
          <p:cNvPicPr>
            <a:picLocks noChangeAspect="1"/>
          </p:cNvPicPr>
          <p:nvPr/>
        </p:nvPicPr>
        <p:blipFill>
          <a:blip r:embed="rId4"/>
          <a:stretch>
            <a:fillRect/>
          </a:stretch>
        </p:blipFill>
        <p:spPr>
          <a:xfrm>
            <a:off x="7542063" y="5724582"/>
            <a:ext cx="396954" cy="396954"/>
          </a:xfrm>
          <a:prstGeom prst="rect">
            <a:avLst/>
          </a:prstGeom>
        </p:spPr>
      </p:pic>
      <p:sp>
        <p:nvSpPr>
          <p:cNvPr id="10" name="Text 5"/>
          <p:cNvSpPr/>
          <p:nvPr/>
        </p:nvSpPr>
        <p:spPr>
          <a:xfrm>
            <a:off x="8267938" y="5872311"/>
            <a:ext cx="1985129" cy="248007"/>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pitchFamily="34" charset="0"/>
                <a:ea typeface="Kanit" pitchFamily="34" charset="-122"/>
                <a:cs typeface="Kanit" pitchFamily="34" charset="-120"/>
              </a:rPr>
              <a:t>Heatmap Visualization</a:t>
            </a:r>
            <a:endParaRPr lang="en-US" sz="1550" dirty="0"/>
          </a:p>
        </p:txBody>
      </p:sp>
      <p:sp>
        <p:nvSpPr>
          <p:cNvPr id="11" name="Text 6"/>
          <p:cNvSpPr/>
          <p:nvPr/>
        </p:nvSpPr>
        <p:spPr>
          <a:xfrm>
            <a:off x="1027813" y="8021317"/>
            <a:ext cx="6203633" cy="50815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A visually compelling heatmap showing the density of defects across different locations, enabling quick identification of areas with high defect concentration.</a:t>
            </a:r>
            <a:endParaRPr lang="en-US" sz="1250" dirty="0"/>
          </a:p>
        </p:txBody>
      </p:sp>
      <p:pic>
        <p:nvPicPr>
          <p:cNvPr id="12" name="Image 3" descr="preencoded.png"/>
          <p:cNvPicPr>
            <a:picLocks noChangeAspect="1"/>
          </p:cNvPicPr>
          <p:nvPr/>
        </p:nvPicPr>
        <p:blipFill>
          <a:blip r:embed="rId5"/>
          <a:stretch>
            <a:fillRect/>
          </a:stretch>
        </p:blipFill>
        <p:spPr>
          <a:xfrm>
            <a:off x="401258" y="7393944"/>
            <a:ext cx="396954" cy="396954"/>
          </a:xfrm>
          <a:prstGeom prst="rect">
            <a:avLst/>
          </a:prstGeom>
        </p:spPr>
      </p:pic>
      <p:sp>
        <p:nvSpPr>
          <p:cNvPr id="13" name="Text 7"/>
          <p:cNvSpPr/>
          <p:nvPr/>
        </p:nvSpPr>
        <p:spPr>
          <a:xfrm>
            <a:off x="1083269" y="5862721"/>
            <a:ext cx="1985129" cy="248007"/>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pitchFamily="34" charset="0"/>
                <a:ea typeface="Kanit" pitchFamily="34" charset="-122"/>
                <a:cs typeface="Kanit" pitchFamily="34" charset="-120"/>
              </a:rPr>
              <a:t>Focused Investigation</a:t>
            </a:r>
            <a:endParaRPr lang="en-US" sz="1550" dirty="0"/>
          </a:p>
        </p:txBody>
      </p:sp>
      <p:sp>
        <p:nvSpPr>
          <p:cNvPr id="14" name="Text 8"/>
          <p:cNvSpPr/>
          <p:nvPr/>
        </p:nvSpPr>
        <p:spPr>
          <a:xfrm>
            <a:off x="1027813" y="6545466"/>
            <a:ext cx="6203633" cy="50815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Targeted investigations into specific locations with high defect rates, allowing for focused analysis and potential root cause identification.</a:t>
            </a:r>
            <a:endParaRPr lang="en-US" sz="125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5" name="Add-in 14">
                <a:extLst>
                  <a:ext uri="{FF2B5EF4-FFF2-40B4-BE49-F238E27FC236}">
                    <a16:creationId xmlns:a16="http://schemas.microsoft.com/office/drawing/2014/main" id="{83E66AF5-A380-B7CE-8046-08DE29033E99}"/>
                  </a:ext>
                </a:extLst>
              </p:cNvPr>
              <p:cNvGraphicFramePr>
                <a:graphicFrameLocks noGrp="1"/>
              </p:cNvGraphicFramePr>
              <p:nvPr>
                <p:extLst>
                  <p:ext uri="{D42A27DB-BD31-4B8C-83A1-F6EECF244321}">
                    <p14:modId xmlns:p14="http://schemas.microsoft.com/office/powerpoint/2010/main" val="2836677597"/>
                  </p:ext>
                </p:extLst>
              </p:nvPr>
            </p:nvGraphicFramePr>
            <p:xfrm>
              <a:off x="-6347" y="-2825"/>
              <a:ext cx="10559422" cy="5580599"/>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15" name="Add-in 14">
                <a:extLst>
                  <a:ext uri="{FF2B5EF4-FFF2-40B4-BE49-F238E27FC236}">
                    <a16:creationId xmlns:a16="http://schemas.microsoft.com/office/drawing/2014/main" id="{83E66AF5-A380-B7CE-8046-08DE29033E99}"/>
                  </a:ext>
                </a:extLst>
              </p:cNvPr>
              <p:cNvPicPr>
                <a:picLocks noGrp="1" noRot="1" noChangeAspect="1" noMove="1" noResize="1" noEditPoints="1" noAdjustHandles="1" noChangeArrowheads="1" noChangeShapeType="1"/>
              </p:cNvPicPr>
              <p:nvPr/>
            </p:nvPicPr>
            <p:blipFill>
              <a:blip r:embed="rId7"/>
              <a:stretch>
                <a:fillRect/>
              </a:stretch>
            </p:blipFill>
            <p:spPr>
              <a:xfrm>
                <a:off x="-6347" y="-2825"/>
                <a:ext cx="10559422" cy="5580599"/>
              </a:xfrm>
              <a:prstGeom prst="rect">
                <a:avLst/>
              </a:prstGeom>
            </p:spPr>
          </p:pic>
        </mc:Fallback>
      </mc:AlternateContent>
      <p:pic>
        <p:nvPicPr>
          <p:cNvPr id="17" name="Graphic 16" descr="Earth globe: Asia and Australia with solid fill">
            <a:extLst>
              <a:ext uri="{FF2B5EF4-FFF2-40B4-BE49-F238E27FC236}">
                <a16:creationId xmlns:a16="http://schemas.microsoft.com/office/drawing/2014/main" id="{C071897A-A7CA-8E5E-2262-63FCB68625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04650" y="320482"/>
            <a:ext cx="1616084" cy="16160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18.png"/></Relationships>
</file>

<file path=ppt/webextensions/webextension1.xml><?xml version="1.0" encoding="utf-8"?>
<we:webextension xmlns:we="http://schemas.microsoft.com/office/webextensions/webextension/2010/11" id="{7112CCFD-BE27-4A77-A589-124278C8D62E}" frozen="1">
  <we:reference id="wa200004798" version="1.0.1.0" store="en-US" storeType="OMEX"/>
  <we:alternateReferences>
    <we:reference id="WA200004798" version="1.0.1.0" store="WA200004798" storeType="OMEX"/>
  </we:alternateReferences>
  <we:properties>
    <we:property name="embedUrl" value="&quot;\&quot;https://public.tableau.com/views/mainmatrix/Sheet10\&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10\&quot;,\&quot;dashboard\&quot;:\&quot;mainmatrix\&quot;,\&quot;tabs\&quot;:true,\&quot;toolbar\&quot;:tru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5598C8DB-71A7-4973-8EBB-1AF336BBB476}">
  <we:reference id="wa200004798" version="1.0.1.0" store="en-US" storeType="OMEX"/>
  <we:alternateReferences>
    <we:reference id="WA200004798" version="1.0.1.0" store="WA200004798" storeType="OMEX"/>
  </we:alternateReferences>
  <we:properties>
    <we:property name="embedUrl" value="&quot;\&quot;https://public.tableau.com/views/timeserise_17272130270620/Sheet4\&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4\&quot;,\&quot;dashboard\&quot;:\&quot;timeserise_17272130270620\&quot;,\&quot;tabs\&quot;:true,\&quot;toolbar\&quot;:tru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6A13E397-808B-4BA9-8725-703E5E13E11D}">
  <we:reference id="wa200004798" version="1.0.1.0" store="en-US" storeType="OMEX"/>
  <we:alternateReferences>
    <we:reference id="WA200004798" version="1.0.1.0" store="WA200004798" storeType="OMEX"/>
  </we:alternateReferences>
  <we:properties>
    <we:property name="embedUrl" value="&quot;\&quot;https://public.tableau.com/views/category_17272131862280/Sheet7\&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7\&quot;,\&quot;dashboard\&quot;:\&quot;category_17272131862280\&quot;,\&quot;tabs\&quot;:true,\&quot;toolbar\&quot;:true}&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0420D581-0C49-4AC9-96B8-D23F9E734557}">
  <we:reference id="wa200004798" version="1.0.1.0" store="en-US" storeType="OMEX"/>
  <we:alternateReferences>
    <we:reference id="WA200004798" version="1.0.1.0" store="WA200004798" storeType="OMEX"/>
  </we:alternateReferences>
  <we:properties>
    <we:property name="embedUrl" value="&quot;\&quot;https://public.tableau.com/views/Categoryanddefect/Sheet9\&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9\&quot;,\&quot;dashboard\&quot;:\&quot;Categoryanddefect\&quot;,\&quot;tabs\&quot;:true,\&quot;toolbar\&quot;:true}&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17E846CD-01D1-4CD8-AC45-925D53569192}">
  <we:reference id="wa200004798" version="1.0.1.0" store="en-US" storeType="OMEX"/>
  <we:alternateReferences>
    <we:reference id="WA200004798" version="1.0.1.0" store="WA200004798" storeType="OMEX"/>
  </we:alternateReferences>
  <we:properties>
    <we:property name="embedUrl" value="&quot;\&quot;https://public.tableau.com/views/FinalProject_17271976533400/Dashboard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Dashboard1\&quot;,\&quot;dashboard\&quot;:\&quot;FinalProject_17271976533400\&quot;,\&quot;tabs\&quot;:true,\&quot;toolbar\&quot;:true}&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14D26F76-DFC9-4D2A-835B-551B36E27CB0}">
  <we:reference id="wa200004798" version="1.0.1.0" store="en-US" storeType="OMEX"/>
  <we:alternateReferences>
    <we:reference id="WA200004798" version="1.0.1.0" store="WA200004798" storeType="OMEX"/>
  </we:alternateReferences>
  <we:properties>
    <we:property name="embedUrl" value="&quot;\&quot;https://public.tableau.com/views/vendors_17272132160860/Sheet6\&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Sheet6\&quot;,\&quot;dashboard\&quot;:\&quot;vendors_17272132160860\&quot;,\&quot;tabs\&quot;:true,\&quot;toolbar\&quot;:true}&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5F2FCCB9-7F58-4FD8-8049-DD1B9C200087}" frozen="1">
  <we:reference id="wa200004798" version="1.0.1.0" store="en-US" storeType="OMEX"/>
  <we:alternateReferences>
    <we:reference id="WA200004798" version="1.0.1.0" store="WA200004798" storeType="OMEX"/>
  </we:alternateReferences>
  <we:properties>
    <we:property name="embedForm" value="&quot;{\&quot;site\&quot;:\&quot;\&quot;,\&quot;domain\&quot;:\&quot;public.tableau.com\&quot;,\&quot;worksheet\&quot;:\&quot;Dashboard2\&quot;,\&quot;dashboard\&quot;:\&quot;FinalProject_17271976533400\&quot;,\&quot;tabs\&quot;:true,\&quot;toolbar\&quot;:true}&quot;"/>
    <we:property name="embedUrl" value="&quot;\&quot;https://public.tableau.com/views/FinalProject_17271976533400/Dashboard2\&quot;&quot;"/>
    <we:property name="filters" value="[]"/>
    <we:property name="isInstalled" value="&quot;true&quot;"/>
    <we:property name="marks" value="[]"/>
    <we:property name="parameters" value="[]"/>
    <we:property name="serverType" value="&quot;\&quot;public\&quot;&quot;"/>
    <we:property name="tabs" value="&quot;null&quot;"/>
    <we:property name="toolbar" value="&quot;null&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124</TotalTime>
  <Words>1246</Words>
  <Application>Microsoft Office PowerPoint</Application>
  <PresentationFormat>Custom</PresentationFormat>
  <Paragraphs>118</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Martel Sans</vt:lpstr>
      <vt:lpstr>Kanit</vt:lpstr>
      <vt:lpstr>Arial</vt:lpstr>
      <vt:lpstr>Dubai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KAMAL BESSA</cp:lastModifiedBy>
  <cp:revision>5</cp:revision>
  <dcterms:created xsi:type="dcterms:W3CDTF">2024-09-24T20:47:43Z</dcterms:created>
  <dcterms:modified xsi:type="dcterms:W3CDTF">2024-09-25T13:27:30Z</dcterms:modified>
</cp:coreProperties>
</file>